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8" r:id="rId3"/>
    <p:sldId id="337" r:id="rId4"/>
    <p:sldId id="338" r:id="rId5"/>
    <p:sldId id="339" r:id="rId6"/>
    <p:sldId id="352" r:id="rId7"/>
    <p:sldId id="353" r:id="rId8"/>
    <p:sldId id="340" r:id="rId9"/>
    <p:sldId id="356" r:id="rId10"/>
    <p:sldId id="341" r:id="rId11"/>
    <p:sldId id="342" r:id="rId12"/>
    <p:sldId id="354" r:id="rId13"/>
    <p:sldId id="355" r:id="rId14"/>
    <p:sldId id="343" r:id="rId15"/>
    <p:sldId id="351" r:id="rId16"/>
    <p:sldId id="344" r:id="rId17"/>
    <p:sldId id="345" r:id="rId18"/>
    <p:sldId id="349" r:id="rId19"/>
    <p:sldId id="346" r:id="rId20"/>
    <p:sldId id="347" r:id="rId21"/>
    <p:sldId id="348" r:id="rId22"/>
    <p:sldId id="350" r:id="rId23"/>
    <p:sldId id="291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114" d="100"/>
          <a:sy n="114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72BDA-8832-4C16-8B50-40182DB22D72}" type="datetimeFigureOut">
              <a:rPr lang="uk-UA" smtClean="0"/>
              <a:pPr/>
              <a:t>06.04.2020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E9BA8B-6483-46ED-B7E5-08E81849A91E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UAMON/videos/651663008997944/" TargetMode="External"/><Relationship Id="rId2" Type="http://schemas.openxmlformats.org/officeDocument/2006/relationships/hyperlink" Target="https://www.facebook.com/UAMON/videos/26055439510688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z.gov.ua/koronavirus-2019-ncov" TargetMode="External"/><Relationship Id="rId5" Type="http://schemas.openxmlformats.org/officeDocument/2006/relationships/hyperlink" Target="https://phc.org.ua/promociya-zdorovya/materiali-z-promocii-zdorovya" TargetMode="External"/><Relationship Id="rId4" Type="http://schemas.openxmlformats.org/officeDocument/2006/relationships/hyperlink" Target="https://osvita.diia.gov.ua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2548880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4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bg1"/>
                </a:solidFill>
                <a:effectLst/>
              </a:rPr>
            </a:b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r>
              <a:rPr lang="ru-RU" sz="36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Організація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закладу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умовах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карантину: </a:t>
            </a:r>
            <a:r>
              <a:rPr lang="ru-RU" sz="36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нормативні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орієнтири</a:t>
            </a:r>
            <a:r>
              <a:rPr lang="ru-RU" sz="4400" b="0" dirty="0">
                <a:solidFill>
                  <a:schemeClr val="bg1"/>
                </a:solidFill>
                <a:effectLst/>
              </a:rPr>
              <a:t/>
            </a:r>
            <a:br>
              <a:rPr lang="ru-RU" sz="4400" b="0" dirty="0">
                <a:solidFill>
                  <a:schemeClr val="bg1"/>
                </a:solidFill>
                <a:effectLst/>
              </a:rPr>
            </a:br>
            <a:endParaRPr lang="ru-RU" sz="4400" b="0" dirty="0"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933056"/>
            <a:ext cx="3960440" cy="211264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uk-UA" dirty="0" smtClean="0">
                <a:latin typeface="Arial" pitchFamily="34" charset="0"/>
                <a:cs typeface="Arial" pitchFamily="34" charset="0"/>
              </a:rPr>
              <a:t>Ніна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Омельяненко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ш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еф-редактор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управлінських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видань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MCFR: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Освіта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голова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правління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ВГО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Асоціація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дошкільної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dirty="0">
                <a:latin typeface="Arial" pitchFamily="34" charset="0"/>
                <a:cs typeface="Arial" pitchFamily="34" charset="0"/>
              </a:rPr>
              <a:t>»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39"/>
            <a:ext cx="9036496" cy="2016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uk-UA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Лист МОН і ЦК Профспілки освіти і науки України «Про умови та оплату праці працівників закладів освіти і науки в умовах карантину» від 17.03.2020 № 1/9-162, № 02-5/202</a:t>
            </a:r>
            <a:r>
              <a:rPr lang="uk-UA" sz="2800" dirty="0"/>
              <a:t> 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7"/>
            <a:ext cx="8964488" cy="40675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МОН і ЦК Профспілки рекомендують: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забезпечити часткове </a:t>
            </a:r>
            <a:r>
              <a:rPr lang="uk-UA" dirty="0">
                <a:latin typeface="Arial" pitchFamily="34" charset="0"/>
                <a:cs typeface="Arial" pitchFamily="34" charset="0"/>
              </a:rPr>
              <a:t>переведення працівників закладів та установ освіти і науки, а також інших підпорядкованих організацій на роботу в гнучкому та/або дистанційному режимі,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відтермінувати</a:t>
            </a:r>
            <a:r>
              <a:rPr lang="uk-UA" dirty="0">
                <a:latin typeface="Arial" pitchFamily="34" charset="0"/>
                <a:cs typeface="Arial" pitchFamily="34" charset="0"/>
              </a:rPr>
              <a:t> проведення засідань, нарад та інших колективних заходів до стабілізації ситуації, за потреби забезпечувати їх проведення в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онлайн</a:t>
            </a:r>
            <a:r>
              <a:rPr lang="uk-UA" dirty="0">
                <a:latin typeface="Arial" pitchFamily="34" charset="0"/>
                <a:cs typeface="Arial" pitchFamily="34" charset="0"/>
              </a:rPr>
              <a:t> режимі;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зберігати </a:t>
            </a:r>
            <a:r>
              <a:rPr lang="uk-UA" dirty="0">
                <a:latin typeface="Arial" pitchFamily="34" charset="0"/>
                <a:cs typeface="Arial" pitchFamily="34" charset="0"/>
              </a:rPr>
              <a:t>за працівниками на період карантину середню заробітну плату, розмір якої визначається згідно з постановою Кабінету Міністрів України від 8 лютого 1995 року № 100 «Про затвердження Порядку обчислення середньої заробітної плати»;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забезпечити </a:t>
            </a:r>
            <a:r>
              <a:rPr lang="uk-UA" dirty="0">
                <a:latin typeface="Arial" pitchFamily="34" charset="0"/>
                <a:cs typeface="Arial" pitchFamily="34" charset="0"/>
              </a:rPr>
              <a:t>застосування положень Галузевої угоди щодо виконання організаційної, методичної, наукової робіт за межами закладу;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вважати </a:t>
            </a:r>
            <a:r>
              <a:rPr lang="uk-UA" dirty="0">
                <a:latin typeface="Arial" pitchFamily="34" charset="0"/>
                <a:cs typeface="Arial" pitchFamily="34" charset="0"/>
              </a:rPr>
              <a:t>працівників, які фактично не виходять на роботу під час карантину, такими, що не виходять на роботу у зв’язку з простоєм;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зберігати </a:t>
            </a:r>
            <a:r>
              <a:rPr lang="uk-UA" dirty="0">
                <a:latin typeface="Arial" pitchFamily="34" charset="0"/>
                <a:cs typeface="Arial" pitchFamily="34" charset="0"/>
              </a:rPr>
              <a:t>за працівниками середній заробіток за час простою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88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39"/>
            <a:ext cx="9036496" cy="2016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Лист МОН 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Щодо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оплати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праці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час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призупинення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навчання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через карантин </a:t>
            </a:r>
            <a:r>
              <a:rPr lang="ru-RU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13.03.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 №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1/9-161</a:t>
            </a: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7"/>
            <a:ext cx="8964488" cy="4067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На період карантину з</a:t>
            </a:r>
            <a:r>
              <a:rPr lang="ru-RU" dirty="0">
                <a:latin typeface="Arial" pitchFamily="34" charset="0"/>
                <a:cs typeface="Arial" pitchFamily="34" charset="0"/>
              </a:rPr>
              <a:t>а </a:t>
            </a:r>
            <a:r>
              <a:rPr lang="uk-UA" dirty="0">
                <a:latin typeface="Arial" pitchFamily="34" charset="0"/>
                <a:cs typeface="Arial" pitchFamily="34" charset="0"/>
              </a:rPr>
              <a:t>усіма працівниками закладу освіти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зберігається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середній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заробіток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36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924712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Інші нормативні документи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Лист МОН «Щодо організованого завершення 2019/2020 навчального року та зарахування до закладів загальної середньої освіти» від 31.03.2020 </a:t>
            </a:r>
            <a:r>
              <a:rPr lang="ru-RU" cap="all" dirty="0" smtClean="0">
                <a:latin typeface="Arial" pitchFamily="34" charset="0"/>
                <a:cs typeface="Arial" pitchFamily="34" charset="0"/>
              </a:rPr>
              <a:t>№1/9-182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Лист МОН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атестації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 у 2020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році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умовах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карантину»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27.03.2020 №1/9-179</a:t>
            </a:r>
            <a:endParaRPr lang="ru-RU" cap="all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- Наказ МОН «Про звільнення від проходження державної підсумкової атестації учнів, які завершують здобуття початкової та базової загальної середньої освіти, у 2019/2020 навчальному році»  </a:t>
            </a:r>
            <a:r>
              <a:rPr lang="uk-UA" dirty="0">
                <a:latin typeface="Arial" pitchFamily="34" charset="0"/>
                <a:cs typeface="Arial" pitchFamily="34" charset="0"/>
              </a:rPr>
              <a:t>від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30.03.2020 </a:t>
            </a:r>
            <a:r>
              <a:rPr lang="ru-RU" cap="all" dirty="0" smtClean="0">
                <a:latin typeface="Arial" pitchFamily="34" charset="0"/>
                <a:cs typeface="Arial" pitchFamily="34" charset="0"/>
              </a:rPr>
              <a:t>№463 </a:t>
            </a:r>
            <a:endParaRPr lang="ru-RU" cap="all" dirty="0">
              <a:latin typeface="Arial" pitchFamily="34" charset="0"/>
              <a:cs typeface="Arial" pitchFamily="34" charset="0"/>
            </a:endParaRPr>
          </a:p>
          <a:p>
            <a:pPr fontAlgn="base">
              <a:buFontTx/>
              <a:buChar char="-"/>
            </a:pPr>
            <a:endParaRPr lang="ru-RU" cap="all" dirty="0"/>
          </a:p>
          <a:p>
            <a:pPr marL="0" indent="0" fontAlgn="base">
              <a:buNone/>
            </a:pPr>
            <a:endParaRPr lang="ru-RU" cap="all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73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924712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Корисні посилання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Відео та наочні матеріали: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hlinkClick r:id="rId2"/>
              </a:rPr>
              <a:t>https://www.facebook.com/UAMON/videos/260554395106886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/</a:t>
            </a:r>
            <a:endParaRPr lang="uk-UA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hlinkClick r:id="rId3"/>
              </a:rPr>
              <a:t>https://www.facebook.com/UAMON/videos/651663008997944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/</a:t>
            </a:r>
            <a:endParaRPr lang="uk-UA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https://osvita.diia.gov.ua/</a:t>
            </a:r>
            <a:endParaRPr lang="uk-UA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phc.org.ua/promociya-zdorovya/materiali-z-promocii-zdorovya</a:t>
            </a:r>
            <a:endParaRPr lang="uk-UA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https://moz.gov.ua/koronavirus-2019-ncov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5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>
                <a:solidFill>
                  <a:srgbClr val="000000"/>
                </a:solidFill>
              </a:rPr>
              <a:t>Як </a:t>
            </a:r>
            <a:r>
              <a:rPr lang="ru-RU" sz="3200" b="1" dirty="0" err="1">
                <a:solidFill>
                  <a:srgbClr val="000000"/>
                </a:solidFill>
              </a:rPr>
              <a:t>запровадити</a:t>
            </a:r>
            <a:r>
              <a:rPr lang="ru-RU" sz="3200" b="1" dirty="0">
                <a:solidFill>
                  <a:srgbClr val="000000"/>
                </a:solidFill>
              </a:rPr>
              <a:t> </a:t>
            </a:r>
            <a:r>
              <a:rPr lang="ru-RU" sz="3200" b="1" dirty="0" err="1">
                <a:solidFill>
                  <a:srgbClr val="000000"/>
                </a:solidFill>
              </a:rPr>
              <a:t>дистанційну</a:t>
            </a:r>
            <a:r>
              <a:rPr lang="ru-RU" sz="3200" b="1" dirty="0">
                <a:solidFill>
                  <a:srgbClr val="000000"/>
                </a:solidFill>
              </a:rPr>
              <a:t> роботу</a:t>
            </a:r>
            <a:br>
              <a:rPr lang="ru-RU" sz="3200" b="1" dirty="0">
                <a:solidFill>
                  <a:srgbClr val="000000"/>
                </a:solidFill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Дистанційна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надомна</a:t>
            </a:r>
            <a:r>
              <a:rPr lang="ru-RU" dirty="0">
                <a:latin typeface="Arial" pitchFamily="34" charset="0"/>
                <a:cs typeface="Arial" pitchFamily="34" charset="0"/>
              </a:rPr>
              <a:t>) робота 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така</a:t>
            </a:r>
            <a:r>
              <a:rPr lang="ru-RU" dirty="0">
                <a:latin typeface="Arial" pitchFamily="34" charset="0"/>
                <a:cs typeface="Arial" pitchFamily="34" charset="0"/>
              </a:rPr>
              <a:t> форма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коли робота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виконується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працівником</a:t>
            </a:r>
            <a:r>
              <a:rPr lang="ru-RU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місцем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проживання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іншому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місці</a:t>
            </a:r>
            <a:r>
              <a:rPr lang="ru-RU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вибором</a:t>
            </a:r>
            <a:r>
              <a:rPr lang="ru-RU" dirty="0">
                <a:latin typeface="Arial" pitchFamily="34" charset="0"/>
                <a:cs typeface="Arial" pitchFamily="34" charset="0"/>
              </a:rPr>
              <a:t>, у тому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числі</a:t>
            </a:r>
            <a:r>
              <a:rPr lang="ru-RU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інформаційно-комунікаційних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технологій</a:t>
            </a:r>
            <a:r>
              <a:rPr lang="ru-RU" dirty="0">
                <a:latin typeface="Arial" pitchFamily="34" charset="0"/>
                <a:cs typeface="Arial" pitchFamily="34" charset="0"/>
              </a:rPr>
              <a:t>, але поза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приміщенням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роботодавця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(ст. 60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КЗпП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286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истанційна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робота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Підготувати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наказ про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дистанційну</a:t>
            </a:r>
            <a:r>
              <a:rPr lang="ru-RU" dirty="0">
                <a:latin typeface="Arial" pitchFamily="34" charset="0"/>
                <a:cs typeface="Arial" pitchFamily="34" charset="0"/>
              </a:rPr>
              <a:t> роботу для тих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можуть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працювати</a:t>
            </a:r>
            <a:r>
              <a:rPr lang="ru-RU" dirty="0">
                <a:latin typeface="Arial" pitchFamily="34" charset="0"/>
                <a:cs typeface="Arial" pitchFamily="34" charset="0"/>
              </a:rPr>
              <a:t> в такому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режимі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Табелювати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як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звичайну</a:t>
            </a:r>
            <a:r>
              <a:rPr lang="ru-RU" dirty="0">
                <a:latin typeface="Arial" pitchFamily="34" charset="0"/>
                <a:cs typeface="Arial" pitchFamily="34" charset="0"/>
              </a:rPr>
              <a:t> роботу.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Оплачувати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як за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звичайний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робочий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день.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Д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истанційна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надомна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) робота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передбачає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оплату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праці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повному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обсязі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та в строки,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визначені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діючим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трудовим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договором» (ст. 60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КЗпП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778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истанційна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робота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Передбачити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як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контактуватимуть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 директором,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колегами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Варіанти</a:t>
            </a:r>
            <a:r>
              <a:rPr lang="ru-RU" dirty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скайп-конференції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чати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групи</a:t>
            </a:r>
            <a:r>
              <a:rPr lang="ru-RU" dirty="0">
                <a:latin typeface="Arial" pitchFamily="34" charset="0"/>
                <a:cs typeface="Arial" pitchFamily="34" charset="0"/>
              </a:rPr>
              <a:t> в </a:t>
            </a:r>
            <a:r>
              <a:rPr lang="en-US" dirty="0">
                <a:latin typeface="Arial" pitchFamily="34" charset="0"/>
                <a:cs typeface="Arial" pitchFamily="34" charset="0"/>
              </a:rPr>
              <a:t>Microsoft Teams,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електронна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пошта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Продумати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як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контролювати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виконали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працівники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Як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організовувати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дистанційну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роботу,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вирішуйте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самостійно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з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огляду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на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і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технічні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можливості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Законодавство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не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скеровує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, як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робити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912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режим </a:t>
            </a: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часу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latin typeface="Arial" pitchFamily="34" charset="0"/>
                <a:cs typeface="Arial" pitchFamily="34" charset="0"/>
              </a:rPr>
              <a:t>Ц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праці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якою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допускається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режиму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є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відмінним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визначеного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правилами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внутрішнього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трудового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розпорядку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умови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дотримання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встановленої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денної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тижневої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певний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обліковий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(два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тижні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місяць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норми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тривалості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часу (ст. 60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КЗпП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723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режим </a:t>
            </a: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часу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такого режиму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працівник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самостійно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регулює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 початку і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закінчення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часу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дня.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режим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передбачає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періоди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дня, коли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працівник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зобов’язаний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бути на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робочому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місці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 —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фіксований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час;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змінний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час —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час,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працівник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використовує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свій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розсуд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вирішуючи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сам,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бути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йому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роботі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Мінпраці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наказом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04.10.2006 №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359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затвердило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методичні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рекомендації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, як 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встановити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режим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919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режим </a:t>
            </a:r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часу</a:t>
            </a:r>
            <a: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Працівник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подати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заяву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зазначенням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бажаного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графіка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й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періоду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діятиме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гнучкий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режим. </a:t>
            </a:r>
          </a:p>
          <a:p>
            <a:pPr marL="0" indent="0">
              <a:buNone/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видає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наказ.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наказі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вказати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упроваджений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режим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праці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строк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якщо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встановили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складові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часу;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умови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застосування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гнучкого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режиму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83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Закон України «Про внесення змін до деяких законодавчих актів України, спрямованих на запобігання виникнення і поширення </a:t>
            </a:r>
            <a:r>
              <a:rPr lang="uk-UA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коронавірусної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хвороби (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COVID-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17.03.2020 № 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530-ІХ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50728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Дистанційну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роботу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вдома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ввели у 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правове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поле.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2100" i="1" dirty="0" smtClean="0"/>
              <a:t>«На</a:t>
            </a:r>
            <a:r>
              <a:rPr lang="ru-RU" sz="2100" i="1" dirty="0"/>
              <a:t> </a:t>
            </a:r>
            <a:r>
              <a:rPr lang="ru-RU" sz="2100" i="1" dirty="0" err="1"/>
              <a:t>період</a:t>
            </a:r>
            <a:r>
              <a:rPr lang="ru-RU" sz="2100" i="1" dirty="0"/>
              <a:t> карантину </a:t>
            </a:r>
            <a:r>
              <a:rPr lang="ru-RU" sz="2100" i="1" dirty="0" err="1"/>
              <a:t>або</a:t>
            </a:r>
            <a:r>
              <a:rPr lang="ru-RU" sz="2100" i="1" dirty="0"/>
              <a:t> </a:t>
            </a:r>
            <a:r>
              <a:rPr lang="ru-RU" sz="2100" i="1" dirty="0" err="1"/>
              <a:t>обмежувальних</a:t>
            </a:r>
            <a:r>
              <a:rPr lang="ru-RU" sz="2100" i="1" dirty="0"/>
              <a:t> </a:t>
            </a:r>
            <a:r>
              <a:rPr lang="ru-RU" sz="2100" i="1" dirty="0" err="1"/>
              <a:t>заходів</a:t>
            </a:r>
            <a:r>
              <a:rPr lang="ru-RU" sz="2100" i="1" dirty="0"/>
              <a:t>, </a:t>
            </a:r>
            <a:r>
              <a:rPr lang="ru-RU" sz="2100" i="1" dirty="0" err="1"/>
              <a:t>пов’язаних</a:t>
            </a:r>
            <a:r>
              <a:rPr lang="ru-RU" sz="2100" i="1" dirty="0"/>
              <a:t> </a:t>
            </a:r>
            <a:r>
              <a:rPr lang="ru-RU" sz="2100" i="1" dirty="0" err="1"/>
              <a:t>із</a:t>
            </a:r>
            <a:r>
              <a:rPr lang="ru-RU" sz="2100" i="1" dirty="0"/>
              <a:t> </a:t>
            </a:r>
            <a:r>
              <a:rPr lang="ru-RU" sz="2100" i="1" dirty="0" err="1"/>
              <a:t>поширенням</a:t>
            </a:r>
            <a:r>
              <a:rPr lang="ru-RU" sz="2100" i="1" dirty="0"/>
              <a:t> </a:t>
            </a:r>
            <a:r>
              <a:rPr lang="ru-RU" sz="2100" i="1" dirty="0" err="1"/>
              <a:t>коронавірусної</a:t>
            </a:r>
            <a:r>
              <a:rPr lang="ru-RU" sz="2100" i="1" dirty="0"/>
              <a:t> </a:t>
            </a:r>
            <a:r>
              <a:rPr lang="ru-RU" sz="2100" i="1" dirty="0" err="1"/>
              <a:t>хвороби</a:t>
            </a:r>
            <a:r>
              <a:rPr lang="ru-RU" sz="2100" i="1" dirty="0"/>
              <a:t> (</a:t>
            </a:r>
            <a:r>
              <a:rPr lang="en-US" sz="2100" i="1" dirty="0"/>
              <a:t>COVID-19), </a:t>
            </a:r>
            <a:r>
              <a:rPr lang="ru-RU" sz="2100" i="1" dirty="0" err="1"/>
              <a:t>роботодавець</a:t>
            </a:r>
            <a:r>
              <a:rPr lang="ru-RU" sz="2100" i="1" dirty="0"/>
              <a:t> </a:t>
            </a:r>
            <a:r>
              <a:rPr lang="ru-RU" sz="2100" i="1" dirty="0" err="1"/>
              <a:t>може</a:t>
            </a:r>
            <a:r>
              <a:rPr lang="ru-RU" sz="2100" i="1" dirty="0"/>
              <a:t> </a:t>
            </a:r>
            <a:r>
              <a:rPr lang="ru-RU" sz="2100" i="1" dirty="0" err="1"/>
              <a:t>доручити</a:t>
            </a:r>
            <a:r>
              <a:rPr lang="ru-RU" sz="2100" i="1" dirty="0"/>
              <a:t> </a:t>
            </a:r>
            <a:r>
              <a:rPr lang="ru-RU" sz="2100" i="1" dirty="0" err="1"/>
              <a:t>працівникові</a:t>
            </a:r>
            <a:r>
              <a:rPr lang="ru-RU" sz="2100" i="1" dirty="0"/>
              <a:t>, у т. ч. державному </a:t>
            </a:r>
            <a:r>
              <a:rPr lang="ru-RU" sz="2100" i="1" dirty="0" err="1"/>
              <a:t>службовцю</a:t>
            </a:r>
            <a:r>
              <a:rPr lang="ru-RU" sz="2100" i="1" dirty="0"/>
              <a:t>, </a:t>
            </a:r>
            <a:r>
              <a:rPr lang="ru-RU" sz="2100" i="1" dirty="0" err="1"/>
              <a:t>службовцю</a:t>
            </a:r>
            <a:r>
              <a:rPr lang="ru-RU" sz="2100" i="1" dirty="0"/>
              <a:t> органу </a:t>
            </a:r>
            <a:r>
              <a:rPr lang="ru-RU" sz="2100" i="1" dirty="0" err="1"/>
              <a:t>місцевого</a:t>
            </a:r>
            <a:r>
              <a:rPr lang="ru-RU" sz="2100" i="1" dirty="0"/>
              <a:t> </a:t>
            </a:r>
            <a:r>
              <a:rPr lang="ru-RU" sz="2100" i="1" dirty="0" err="1"/>
              <a:t>самоврядування</a:t>
            </a:r>
            <a:r>
              <a:rPr lang="ru-RU" sz="2100" i="1" dirty="0"/>
              <a:t>, </a:t>
            </a:r>
            <a:r>
              <a:rPr lang="ru-RU" sz="2100" i="1" dirty="0" err="1"/>
              <a:t>виконувати</a:t>
            </a:r>
            <a:r>
              <a:rPr lang="ru-RU" sz="2100" i="1" dirty="0"/>
              <a:t> </a:t>
            </a:r>
            <a:r>
              <a:rPr lang="ru-RU" sz="2100" i="1" dirty="0" err="1"/>
              <a:t>протягом</a:t>
            </a:r>
            <a:r>
              <a:rPr lang="ru-RU" sz="2100" i="1" dirty="0"/>
              <a:t> </a:t>
            </a:r>
            <a:r>
              <a:rPr lang="ru-RU" sz="2100" i="1" dirty="0" err="1"/>
              <a:t>певного</a:t>
            </a:r>
            <a:r>
              <a:rPr lang="ru-RU" sz="2100" i="1" dirty="0"/>
              <a:t> </a:t>
            </a:r>
            <a:r>
              <a:rPr lang="ru-RU" sz="2100" i="1" dirty="0" err="1"/>
              <a:t>періоду</a:t>
            </a:r>
            <a:r>
              <a:rPr lang="ru-RU" sz="2100" i="1" dirty="0"/>
              <a:t> роботу, </a:t>
            </a:r>
            <a:r>
              <a:rPr lang="ru-RU" sz="2100" i="1" dirty="0" err="1"/>
              <a:t>визначену</a:t>
            </a:r>
            <a:r>
              <a:rPr lang="ru-RU" sz="2100" i="1" dirty="0"/>
              <a:t> </a:t>
            </a:r>
            <a:r>
              <a:rPr lang="ru-RU" sz="2100" i="1" dirty="0" err="1"/>
              <a:t>трудовим</a:t>
            </a:r>
            <a:r>
              <a:rPr lang="ru-RU" sz="2100" i="1" dirty="0"/>
              <a:t> договором, </a:t>
            </a:r>
            <a:r>
              <a:rPr lang="ru-RU" sz="2100" i="1" dirty="0" err="1" smtClean="0"/>
              <a:t>вдома</a:t>
            </a:r>
            <a:r>
              <a:rPr lang="ru-RU" sz="2100" i="1" dirty="0" smtClean="0"/>
              <a:t>» </a:t>
            </a:r>
            <a:r>
              <a:rPr lang="ru-RU" sz="2100" dirty="0"/>
              <a:t>(</a:t>
            </a:r>
            <a:r>
              <a:rPr lang="ru-RU" sz="1800" dirty="0" err="1"/>
              <a:t>пп</a:t>
            </a:r>
            <a:r>
              <a:rPr lang="ru-RU" sz="1800" dirty="0"/>
              <a:t>. 1 п. 2 </a:t>
            </a:r>
            <a:r>
              <a:rPr lang="ru-RU" sz="1800" dirty="0" err="1"/>
              <a:t>розділу</a:t>
            </a:r>
            <a:r>
              <a:rPr lang="ru-RU" sz="1800" dirty="0"/>
              <a:t> ІІ «</a:t>
            </a:r>
            <a:r>
              <a:rPr lang="ru-RU" sz="1800" dirty="0" err="1"/>
              <a:t>Прикінцеві</a:t>
            </a:r>
            <a:r>
              <a:rPr lang="ru-RU" sz="1800" dirty="0"/>
              <a:t> </a:t>
            </a:r>
            <a:r>
              <a:rPr lang="ru-RU" sz="1800" dirty="0" err="1"/>
              <a:t>положення</a:t>
            </a:r>
            <a:r>
              <a:rPr lang="ru-RU" sz="1800" dirty="0"/>
              <a:t>» Закону № 530</a:t>
            </a:r>
            <a:r>
              <a:rPr lang="ru-RU" sz="2100" dirty="0" smtClean="0"/>
              <a:t>)</a:t>
            </a:r>
            <a:endParaRPr lang="ru-RU" sz="2100" dirty="0"/>
          </a:p>
          <a:p>
            <a:pPr marL="0" indent="0" fontAlgn="base">
              <a:buNone/>
            </a:pPr>
            <a:endParaRPr lang="ru-RU" sz="3200" i="1" dirty="0"/>
          </a:p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388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b="1" dirty="0" err="1">
                <a:solidFill>
                  <a:srgbClr val="000000"/>
                </a:solidFill>
              </a:rPr>
              <a:t>Індивідуальний</a:t>
            </a:r>
            <a:r>
              <a:rPr lang="ru-RU" sz="3200" b="1" dirty="0">
                <a:solidFill>
                  <a:srgbClr val="000000"/>
                </a:solidFill>
              </a:rPr>
              <a:t> </a:t>
            </a:r>
            <a:r>
              <a:rPr lang="ru-RU" sz="3200" b="1" dirty="0" err="1">
                <a:solidFill>
                  <a:srgbClr val="000000"/>
                </a:solidFill>
              </a:rPr>
              <a:t>графік</a:t>
            </a:r>
            <a:r>
              <a:rPr lang="ru-RU" sz="3200" b="1" dirty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роботи</a:t>
            </a:r>
            <a:r>
              <a:rPr lang="ru-RU" sz="3200" b="1" dirty="0">
                <a:solidFill>
                  <a:srgbClr val="000000"/>
                </a:solidFill>
              </a:rPr>
              <a:t/>
            </a:r>
            <a:br>
              <a:rPr lang="ru-RU" sz="3200" b="1" dirty="0">
                <a:solidFill>
                  <a:srgbClr val="000000"/>
                </a:solidFill>
              </a:rPr>
            </a:b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43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З</a:t>
            </a:r>
            <a:r>
              <a:rPr lang="ru-RU" sz="2400" dirty="0" err="1" smtClean="0"/>
              <a:t>астосовують</a:t>
            </a:r>
            <a:r>
              <a:rPr lang="ru-RU" sz="2400" dirty="0"/>
              <a:t>, коли </a:t>
            </a:r>
            <a:r>
              <a:rPr lang="ru-RU" sz="2400" dirty="0" err="1"/>
              <a:t>працівнику</a:t>
            </a:r>
            <a:r>
              <a:rPr lang="ru-RU" sz="2400" dirty="0"/>
              <a:t> треба </a:t>
            </a:r>
            <a:r>
              <a:rPr lang="ru-RU" sz="2400" dirty="0" err="1"/>
              <a:t>щодня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приходити</a:t>
            </a:r>
            <a:r>
              <a:rPr lang="ru-RU" sz="2400" dirty="0"/>
              <a:t> і </a:t>
            </a:r>
            <a:r>
              <a:rPr lang="ru-RU" sz="2400" dirty="0" err="1"/>
              <a:t>йти</a:t>
            </a:r>
            <a:r>
              <a:rPr lang="ru-RU" sz="2400" dirty="0"/>
              <a:t> з </a:t>
            </a:r>
            <a:r>
              <a:rPr lang="ru-RU" sz="2400" dirty="0" err="1"/>
              <a:t>роботи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навпаки</a:t>
            </a:r>
            <a:r>
              <a:rPr lang="ru-RU" sz="2400" dirty="0"/>
              <a:t> — </a:t>
            </a:r>
            <a:r>
              <a:rPr lang="ru-RU" sz="2400" dirty="0" err="1"/>
              <a:t>пізніше</a:t>
            </a:r>
            <a:r>
              <a:rPr lang="ru-RU" sz="2400" dirty="0"/>
              <a:t>. </a:t>
            </a:r>
            <a:endParaRPr lang="ru-RU" sz="2400" dirty="0" smtClean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ru-RU" sz="2400" dirty="0" err="1"/>
              <a:t>Працівник</a:t>
            </a:r>
            <a:r>
              <a:rPr lang="ru-RU" sz="2400" dirty="0"/>
              <a:t> </a:t>
            </a:r>
            <a:r>
              <a:rPr lang="ru-RU" sz="2400" dirty="0" err="1"/>
              <a:t>подає</a:t>
            </a:r>
            <a:r>
              <a:rPr lang="ru-RU" sz="2400" dirty="0"/>
              <a:t> </a:t>
            </a:r>
            <a:r>
              <a:rPr lang="ru-RU" sz="2400" dirty="0" err="1"/>
              <a:t>заяву</a:t>
            </a:r>
            <a:r>
              <a:rPr lang="ru-RU" sz="2400" dirty="0"/>
              <a:t>, в 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зазначає</a:t>
            </a:r>
            <a:r>
              <a:rPr lang="ru-RU" sz="2400" dirty="0"/>
              <a:t> </a:t>
            </a:r>
            <a:r>
              <a:rPr lang="ru-RU" sz="2400" dirty="0" err="1"/>
              <a:t>бажаний</a:t>
            </a:r>
            <a:r>
              <a:rPr lang="ru-RU" sz="2400" dirty="0"/>
              <a:t> </a:t>
            </a:r>
            <a:r>
              <a:rPr lang="ru-RU" sz="2400" dirty="0" err="1"/>
              <a:t>індивідуальний</a:t>
            </a:r>
            <a:r>
              <a:rPr lang="ru-RU" sz="2400" dirty="0"/>
              <a:t> </a:t>
            </a:r>
            <a:r>
              <a:rPr lang="ru-RU" sz="2400" dirty="0" err="1"/>
              <a:t>графік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та за потреби — </a:t>
            </a:r>
            <a:r>
              <a:rPr lang="ru-RU" sz="2400" dirty="0" err="1"/>
              <a:t>його</a:t>
            </a:r>
            <a:r>
              <a:rPr lang="ru-RU" sz="2400" dirty="0"/>
              <a:t> строк </a:t>
            </a:r>
            <a:r>
              <a:rPr lang="ru-RU" sz="2400" dirty="0" err="1"/>
              <a:t>дії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Керівник</a:t>
            </a:r>
            <a:r>
              <a:rPr lang="ru-RU" sz="2400" dirty="0"/>
              <a:t> </a:t>
            </a:r>
            <a:r>
              <a:rPr lang="ru-RU" sz="2400" dirty="0" err="1" smtClean="0"/>
              <a:t>видає</a:t>
            </a:r>
            <a:r>
              <a:rPr lang="ru-RU" sz="2400" dirty="0" smtClean="0"/>
              <a:t> наказ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02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Простій</a:t>
            </a:r>
            <a:r>
              <a:rPr lang="ru-RU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08912" cy="55797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uk-UA" sz="2400" dirty="0" smtClean="0"/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Оголошується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простій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працівникам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виконання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розпорядження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міського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селищного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сільського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голови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про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призупинення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оплачуйте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розрахунку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не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нижче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двох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третин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тарифної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ставки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встановленого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працівникові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розряду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окладу (ч. 1 ст. 113 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КЗпП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За пунктом 8.3.3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Галузевої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угоди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між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МОН та ЦК 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Профспілки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і науки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на 2016–2020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роки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сторони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рекомендують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керівникам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установ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та 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оплачувати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простій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працівникам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непедагогічних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не з 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 вини в 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розмірі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середньої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зарплати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але не 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менше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тарифної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ставки (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посадового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окладу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uk-UA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610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39"/>
            <a:ext cx="8820472" cy="93610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Неповний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робочий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час</a:t>
            </a:r>
            <a:r>
              <a:rPr lang="ru-RU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uk-UA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08912" cy="55797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uk-UA" sz="2400" dirty="0" smtClean="0"/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угодою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між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працівником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власником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уповноваженим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ним органом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встановлюватись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як при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прийнятті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 роботу, так 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згодом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неповний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робочий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день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неповний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робочий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тиждень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просьбу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вагітної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жінки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жінки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яка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дитину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віком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чотирнадцяти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років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дитину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інвалідністю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 тому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числі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таку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знаходиться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її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опікуванням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здійснює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догляд за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хворим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членом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сім’ї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медичного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висновку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власник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уповноважений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ним орган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зобов’язаний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встановлювати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їй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неповний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робочий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день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неповний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робочий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тиждень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(ст. 56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КЗпП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uk-UA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4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Дякую за увагу!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68526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uk-UA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43973"/>
            <a:ext cx="2893158" cy="78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39"/>
            <a:ext cx="9036496" cy="230425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Закон України «Про внесення змін до деяких законодавчих актів України, спрямованих на запобігання виникнення і поширення </a:t>
            </a:r>
            <a:r>
              <a:rPr lang="uk-UA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коронавірусної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хвороби (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COVID-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17.03.2020 № 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530-ІХ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4"/>
            <a:ext cx="8964488" cy="39235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500" dirty="0" err="1">
                <a:latin typeface="Arial" pitchFamily="34" charset="0"/>
                <a:cs typeface="Arial" pitchFamily="34" charset="0"/>
              </a:rPr>
              <a:t>ініціювати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500" dirty="0" err="1">
                <a:latin typeface="Arial" pitchFamily="34" charset="0"/>
                <a:cs typeface="Arial" pitchFamily="34" charset="0"/>
              </a:rPr>
              <a:t>відпустки</a:t>
            </a:r>
            <a:endParaRPr lang="ru-RU" sz="4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щорічні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чи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додаткові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відпустки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поза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графіком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відпусток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відпустки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без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збереження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зарплати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за 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угодою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сторін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відпустки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інших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видів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dirty="0" err="1">
                <a:latin typeface="Arial" pitchFamily="34" charset="0"/>
                <a:cs typeface="Arial" pitchFamily="34" charset="0"/>
              </a:rPr>
              <a:t>У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мова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 — </a:t>
            </a:r>
            <a:r>
              <a:rPr lang="ru-RU" sz="3200" b="1" dirty="0" err="1">
                <a:latin typeface="Arial" pitchFamily="34" charset="0"/>
                <a:cs typeface="Arial" pitchFamily="34" charset="0"/>
              </a:rPr>
              <a:t>згода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працівника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карантину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обмежувальних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заходів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пов’язаних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поширенням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коронавірусної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хвороби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COVID-19),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роботодавець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...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надавати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працівнику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у т. ч. державному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службовцю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службовцю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органу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, за 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згодою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 err="1" smtClean="0">
                <a:latin typeface="Arial" pitchFamily="34" charset="0"/>
                <a:cs typeface="Arial" pitchFamily="34" charset="0"/>
              </a:rPr>
              <a:t>відпустку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пп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. 1 п. 2 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розділу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ІІ «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Прикінцеві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положення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» Закону про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запобігання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коронавірусу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ru-RU" sz="3200" i="1" dirty="0"/>
          </a:p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380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23042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Закон України «Про внесення змін до деяких законодавчих актів України, спрямованих на запобігання виникнення і поширення </a:t>
            </a:r>
            <a:r>
              <a:rPr lang="uk-UA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коронавірусної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хвороби (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COVID-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17.03.2020 № 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530-ІХ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780928"/>
            <a:ext cx="9036496" cy="370754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Можна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змінювати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режим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закладу без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змін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до Правил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внутрішнього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розпорядку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і 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загальних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зборів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колективу</a:t>
            </a:r>
            <a:endParaRPr lang="ru-RU" sz="33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«На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період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карантину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обмежувальних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заходів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пов’язаних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із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поширенням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коронавірусної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хвороби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COVID-19), ...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власник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підприємства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установи,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уповноважений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орган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змінювати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режим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органів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установ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організацій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щодо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прийому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та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обслуговування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фізичних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та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юридичних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осіб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Інформація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такі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зміни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повинна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доводитися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до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відома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населення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використанням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веб-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сайтів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та 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інших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комунікаційних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пп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. 2 п. 2 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Прикінцевих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положень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Закону № 530</a:t>
            </a:r>
            <a:r>
              <a:rPr lang="ru-RU" sz="2300" dirty="0" smtClean="0"/>
              <a:t>)</a:t>
            </a:r>
          </a:p>
          <a:p>
            <a:pPr marL="0" indent="0" fontAlgn="base">
              <a:buNone/>
            </a:pPr>
            <a:endParaRPr lang="ru-RU" sz="3200" i="1" dirty="0"/>
          </a:p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81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39"/>
            <a:ext cx="9036496" cy="2016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Постанова КМУ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uk-UA" sz="2800" b="1" dirty="0">
                <a:solidFill>
                  <a:schemeClr val="tx1"/>
                </a:solidFill>
              </a:rPr>
              <a:t>Про запобігання поширенню на території України </a:t>
            </a:r>
            <a:r>
              <a:rPr lang="uk-UA" sz="2800" b="1" dirty="0" smtClean="0">
                <a:solidFill>
                  <a:schemeClr val="tx1"/>
                </a:solidFill>
              </a:rPr>
              <a:t>гострої </a:t>
            </a:r>
            <a:r>
              <a:rPr lang="uk-UA" sz="2800" b="1" dirty="0">
                <a:solidFill>
                  <a:schemeClr val="tx1"/>
                </a:solidFill>
              </a:rPr>
              <a:t>респіраторної хвороби COVID-19, спричиненої </a:t>
            </a:r>
            <a:r>
              <a:rPr lang="uk-UA" sz="2800" b="1" dirty="0" err="1" smtClean="0">
                <a:solidFill>
                  <a:schemeClr val="tx1"/>
                </a:solidFill>
              </a:rPr>
              <a:t>коронавірусом</a:t>
            </a:r>
            <a:r>
              <a:rPr lang="uk-UA" sz="2800" b="1" dirty="0" smtClean="0">
                <a:solidFill>
                  <a:schemeClr val="tx1"/>
                </a:solidFill>
              </a:rPr>
              <a:t> SARS-CoV-2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uk-UA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від 11.03.2020 №211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7"/>
            <a:ext cx="8964488" cy="4067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Установити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з 12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березня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2020 р. до 24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квітня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2020 р. на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усій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території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карантин.</a:t>
            </a: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Заборонити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відвідування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її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здобувачами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до 24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квітня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2020 р.;</a:t>
            </a:r>
          </a:p>
          <a:p>
            <a:pPr marL="0" indent="0"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….»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586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uk-UA" sz="2800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ЗМІНИ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 вносяться до постанови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КМУ від 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березня 2020 р. №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211 (постанова КМУ від 02.04.2020 №255)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7"/>
            <a:ext cx="8964488" cy="40675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Заборонити до 24 квітня 2020 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з </a:t>
            </a:r>
            <a:r>
              <a:rPr lang="uk-UA" dirty="0">
                <a:latin typeface="Arial" pitchFamily="34" charset="0"/>
                <a:cs typeface="Arial" pitchFamily="34" charset="0"/>
              </a:rPr>
              <a:t>6 квітня 2020 р. перебування в громадських місцях без вдягнутих засобів індивідуального захисту, зокрема респіратора або захисної маски, у тому числі виготовлених самостійно;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з </a:t>
            </a:r>
            <a:r>
              <a:rPr lang="uk-UA" dirty="0">
                <a:latin typeface="Arial" pitchFamily="34" charset="0"/>
                <a:cs typeface="Arial" pitchFamily="34" charset="0"/>
              </a:rPr>
              <a:t>6 квітня 2020 р. переміщення групою осіб у кількості більше ніж дві особи, крім випадків службової необхідності та супроводження осіб, які не досягли 14 років, батьками,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усиновлювачами</a:t>
            </a:r>
            <a:r>
              <a:rPr lang="uk-UA" dirty="0">
                <a:latin typeface="Arial" pitchFamily="34" charset="0"/>
                <a:cs typeface="Arial" pitchFamily="34" charset="0"/>
              </a:rPr>
              <a:t>, опікунами, піклувальниками, прийомними батьками, батьками-вихователями, іншими особами відповідно до закону або повнолітніми родичами дитини;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перебування </a:t>
            </a:r>
            <a:r>
              <a:rPr lang="uk-UA" dirty="0">
                <a:latin typeface="Arial" pitchFamily="34" charset="0"/>
                <a:cs typeface="Arial" pitchFamily="34" charset="0"/>
              </a:rPr>
              <a:t>в громадських місцях осіб, які не досягли 14 років, без супроводу батьків,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усиновлювачів</a:t>
            </a:r>
            <a:r>
              <a:rPr lang="uk-UA" dirty="0">
                <a:latin typeface="Arial" pitchFamily="34" charset="0"/>
                <a:cs typeface="Arial" pitchFamily="34" charset="0"/>
              </a:rPr>
              <a:t>, опікунів, піклувальників, прийомних батьків, батьків-вихователів, інших осіб відповідно до закону або повнолітніх родичів дитини;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відвідування </a:t>
            </a:r>
            <a:r>
              <a:rPr lang="uk-UA" dirty="0">
                <a:latin typeface="Arial" pitchFamily="34" charset="0"/>
                <a:cs typeface="Arial" pitchFamily="34" charset="0"/>
              </a:rPr>
              <a:t>закладів освіти її здобувачами;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відвідування </a:t>
            </a:r>
            <a:r>
              <a:rPr lang="uk-UA" dirty="0">
                <a:latin typeface="Arial" pitchFamily="34" charset="0"/>
                <a:cs typeface="Arial" pitchFamily="34" charset="0"/>
              </a:rPr>
              <a:t>парків, скверів, зон відпочинку, лісопаркових та прибережних зон, крім вигулу домашніх тварин однією особою та в разі службової необхідності;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- відвідування </a:t>
            </a:r>
            <a:r>
              <a:rPr lang="uk-UA" dirty="0">
                <a:latin typeface="Arial" pitchFamily="34" charset="0"/>
                <a:cs typeface="Arial" pitchFamily="34" charset="0"/>
              </a:rPr>
              <a:t>спортивних та дитячих майданчиків;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uk-UA" sz="2800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ЗМІНИ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 вносяться до постанови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КМУ від </a:t>
            </a:r>
            <a:r>
              <a:rPr lang="uk-U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березня 2020 р. № </a:t>
            </a:r>
            <a:r>
              <a:rPr lang="uk-U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211 (постанова КМУ від 02.04.2020 №255)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7"/>
            <a:ext cx="8964488" cy="40675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Arial" pitchFamily="34" charset="0"/>
                <a:cs typeface="Arial" pitchFamily="34" charset="0"/>
              </a:rPr>
              <a:t>Заборонити до 24 квітня 2020 р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відвідування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установ і закладів, що надають паліативну допомогу, соціального захисту, в яких тимчасово або постійно проживають/ перебувають діти, громадяни похилого віку, ветерани війни і праці, особи з інвалідністю, особи із стійкими інтелектуальними або психічними порушеннями, установ і закладів, що надають соціальні послуги сім’ям/особам у складних життєвих обставинах, крім установ і закладів, які надають послуги екстрено (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кризово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);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- перебувати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на вулицях без документів, що посвідчують особу, підтверджують громадянство чи її спеціальний статус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39"/>
            <a:ext cx="9036496" cy="2016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Наказ МОН «Про організаційні заходи для запобігання поширенню </a:t>
            </a:r>
            <a:r>
              <a:rPr lang="uk-UA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коронавірусу</a:t>
            </a:r>
            <a:r>
              <a:rPr lang="uk-UA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COVID-19» від 16.03.2020 № 406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 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7992888" cy="40675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3200" dirty="0">
                <a:latin typeface="Arial" pitchFamily="34" charset="0"/>
                <a:cs typeface="Arial" pitchFamily="34" charset="0"/>
              </a:rPr>
              <a:t>МОН доручило керівникам закладів дошкільної, загальної середньої, позашкільної, професійної (професійно-технічної), фахової </a:t>
            </a:r>
            <a:r>
              <a:rPr lang="uk-UA" sz="3200" dirty="0" err="1">
                <a:latin typeface="Arial" pitchFamily="34" charset="0"/>
                <a:cs typeface="Arial" pitchFamily="34" charset="0"/>
              </a:rPr>
              <a:t>передвищої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, вищої та післядипломної освіти на період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карантину: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- запровадити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гнучкий (дистанційний) режим роботи працівників закладів освіти відповідно до Методичних рекомендацій щодо встановлення гнучкого режиму робочого часу, затверджених наказом Міністерства праці та соціальної політики України від 04.10.2006 № 359;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- проведення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відповідними службами комплексу робіт щодо підтримання функціонування інженерних споруд, мереж, комунікацій, а також необхідного температурного режиму у закладах освіти;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- виконання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рішень тимчасових обласних протиепідемічних комісій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577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805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820472" cy="1800200"/>
          </a:xfrm>
        </p:spPr>
        <p:txBody>
          <a:bodyPr>
            <a:noAutofit/>
          </a:bodyPr>
          <a:lstStyle/>
          <a:p>
            <a:pPr algn="ctr" fontAlgn="base"/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2800" b="1" dirty="0">
                <a:solidFill>
                  <a:srgbClr val="000000"/>
                </a:solidFill>
              </a:rPr>
              <a:t/>
            </a:r>
            <a:br>
              <a:rPr lang="ru-RU" sz="2800" b="1" dirty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Лист </a:t>
            </a:r>
            <a:r>
              <a:rPr lang="uk-U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 «</a:t>
            </a:r>
            <a:r>
              <a:rPr lang="uk-U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ru-RU" sz="2800" b="1" cap="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ОДО </a:t>
            </a:r>
            <a:r>
              <a:rPr lang="ru-RU" sz="2800" b="1" cap="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ОРГАНІЗАЦІЇ ОСВІТНЬОГО ПРОЦЕСУ В ЗАКЛАДАХ ЗАГАЛЬНОЇ СЕРЕДНЬОЇ ОСВІТИ ПІД ЧАС </a:t>
            </a:r>
            <a:r>
              <a:rPr lang="ru-RU" sz="2800" b="1" cap="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КАРАНТИНУ» ВІД 23.03.2020 №</a:t>
            </a:r>
            <a:r>
              <a:rPr lang="ru-RU" sz="2800" b="1" cap="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cap="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1/9-173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 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7992888" cy="40675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К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ерівникам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загальної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середньої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освіти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видати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наказ про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організацію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закладів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встановити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режим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 (як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, так і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непедагогічних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запровадженням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гнучкого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графіку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затвердити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заходи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виконання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працівниками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методичної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організаційно-педагогічної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розроблення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індивідуальних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планів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професійного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підвищення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кваліфікації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самоосвіти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визначити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заходи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щодо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збереження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життєзабезпечення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охоронного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режиму);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визначити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провадження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освітнього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процесу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9577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/>
          </a:p>
          <a:p>
            <a:pPr lvl="0"/>
            <a:r>
              <a:rPr lang="uk-UA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61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1467</TotalTime>
  <Words>1032</Words>
  <Application>Microsoft Office PowerPoint</Application>
  <PresentationFormat>Экран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                                            Організація роботи закладу в умовах карантину: нормативні орієнтири </vt:lpstr>
      <vt:lpstr>        Закон України «Про внесення змін до деяких законодавчих актів України, спрямованих на запобігання виникнення і поширення коронавірусної хвороби (COVID-19) від 17.03.2020 № 530-ІХ</vt:lpstr>
      <vt:lpstr>        Закон України «Про внесення змін до деяких законодавчих актів України, спрямованих на запобігання виникнення і поширення коронавірусної хвороби (COVID-19) від 17.03.2020 № 530-ІХ</vt:lpstr>
      <vt:lpstr>        Закон України «Про внесення змін до деяких законодавчих актів України, спрямованих на запобігання виникнення і поширення коронавірусної хвороби (COVID-19) від 17.03.2020 № 530-ІХ</vt:lpstr>
      <vt:lpstr>          Постанова КМУ «Про запобігання поширенню на території України гострої респіраторної хвороби COVID-19, спричиненої коронавірусом SARS-CoV-2» від 11.03.2020 №211</vt:lpstr>
      <vt:lpstr>            ЗМІНИ, що вносяться до постанови КМУ від 11 березня 2020 р. № 211 (постанова КМУ від 02.04.2020 №255)   </vt:lpstr>
      <vt:lpstr>            ЗМІНИ, що вносяться до постанови КМУ від 11 березня 2020 р. № 211 (постанова КМУ від 02.04.2020 №255)   </vt:lpstr>
      <vt:lpstr>          Наказ МОН «Про організаційні заходи для запобігання поширенню коронавірусу COVID-19» від 16.03.2020 № 406 </vt:lpstr>
      <vt:lpstr>          Лист МОН «ЩОДО ОРГАНІЗАЦІЇ ОСВІТНЬОГО ПРОЦЕСУ В ЗАКЛАДАХ ЗАГАЛЬНОЇ СЕРЕДНЬОЇ ОСВІТИ ПІД ЧАС КАРАНТИНУ» ВІД 23.03.2020 № 1/9-173 </vt:lpstr>
      <vt:lpstr>         Лист МОН і ЦК Профспілки освіти і науки України «Про умови та оплату праці працівників закладів освіти і науки в умовах карантину» від 17.03.2020 № 1/9-162, № 02-5/202 </vt:lpstr>
      <vt:lpstr>         Лист МОН «Щодо оплати праці працівників закладів освіти під час призупинення навчання через карантин від 13.03.2020 № 1/9-161</vt:lpstr>
      <vt:lpstr>Інші нормативні документи</vt:lpstr>
      <vt:lpstr>Корисні посилання</vt:lpstr>
      <vt:lpstr>         Як запровадити дистанційну роботу </vt:lpstr>
      <vt:lpstr>         Дистанційна робота </vt:lpstr>
      <vt:lpstr>         Дистанційна робота </vt:lpstr>
      <vt:lpstr>         Гнучкий режим робочого часу </vt:lpstr>
      <vt:lpstr>         Гнучкий режим робочого часу </vt:lpstr>
      <vt:lpstr>         Гнучкий режим робочого часу </vt:lpstr>
      <vt:lpstr>         Індивідуальний графік роботи </vt:lpstr>
      <vt:lpstr>         Простій </vt:lpstr>
      <vt:lpstr>         Неповний робочий час </vt:lpstr>
      <vt:lpstr>Дякую за увагу!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Грип</dc:title>
  <dc:creator>Irynka</dc:creator>
  <cp:lastModifiedBy>Ніна Омельяненко</cp:lastModifiedBy>
  <cp:revision>211</cp:revision>
  <dcterms:created xsi:type="dcterms:W3CDTF">2018-11-18T13:04:54Z</dcterms:created>
  <dcterms:modified xsi:type="dcterms:W3CDTF">2020-04-06T10:18:43Z</dcterms:modified>
</cp:coreProperties>
</file>