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88840"/>
            <a:ext cx="646362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32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Презентація</a:t>
            </a:r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тему:</a:t>
            </a:r>
          </a:p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Щоб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ротик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був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слухняним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(артикуляційна гімнастика)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uk-UA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5301208"/>
            <a:ext cx="21339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rgbClr val="FF0000"/>
                </a:solidFill>
                <a:latin typeface="Bookman Old Style" pitchFamily="18" charset="0"/>
              </a:rPr>
              <a:t>ПІДГОТУВАЛА:</a:t>
            </a:r>
          </a:p>
          <a:p>
            <a:r>
              <a:rPr lang="uk-UA" sz="1400" dirty="0" smtClean="0">
                <a:solidFill>
                  <a:srgbClr val="FF0000"/>
                </a:solidFill>
                <a:latin typeface="Bookman Old Style" pitchFamily="18" charset="0"/>
              </a:rPr>
              <a:t>ВЧИТЕЛЬ-ЛОГОПЕД</a:t>
            </a:r>
          </a:p>
          <a:p>
            <a:r>
              <a:rPr lang="uk-UA" sz="1400" dirty="0" smtClean="0">
                <a:solidFill>
                  <a:srgbClr val="FF0000"/>
                </a:solidFill>
                <a:latin typeface="Bookman Old Style" pitchFamily="18" charset="0"/>
              </a:rPr>
              <a:t>МАЩАК Н.В.</a:t>
            </a:r>
            <a:endParaRPr lang="ru-RU" sz="1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803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 ДЛЯ ЩІК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980728"/>
            <a:ext cx="5447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Розтирання</a:t>
            </a:r>
            <a:r>
              <a:rPr lang="ru-RU" dirty="0" smtClean="0"/>
              <a:t> </a:t>
            </a:r>
            <a:r>
              <a:rPr lang="ru-RU" dirty="0" err="1" smtClean="0"/>
              <a:t>щік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/>
              <a:t>Хом'ячок</a:t>
            </a:r>
            <a:r>
              <a:rPr lang="ru-RU" dirty="0" smtClean="0"/>
              <a:t>. </a:t>
            </a:r>
            <a:r>
              <a:rPr lang="ru-RU" dirty="0" err="1" smtClean="0"/>
              <a:t>Надути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щоки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надувати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/>
              <a:t>Хом'ячок</a:t>
            </a:r>
            <a:r>
              <a:rPr lang="ru-RU" dirty="0" smtClean="0"/>
              <a:t> </a:t>
            </a:r>
            <a:r>
              <a:rPr lang="ru-RU" dirty="0" err="1" smtClean="0"/>
              <a:t>голодний</a:t>
            </a:r>
            <a:r>
              <a:rPr lang="ru-RU" dirty="0" smtClean="0"/>
              <a:t> - </a:t>
            </a:r>
            <a:r>
              <a:rPr lang="ru-RU" dirty="0" err="1" smtClean="0"/>
              <a:t>щоки</a:t>
            </a:r>
            <a:r>
              <a:rPr lang="ru-RU" dirty="0" smtClean="0"/>
              <a:t> </a:t>
            </a:r>
            <a:r>
              <a:rPr lang="ru-RU" dirty="0" err="1" smtClean="0"/>
              <a:t>втягнути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32856"/>
            <a:ext cx="70038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 ДЛЯ ГЛОТКИ І М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ЯКОГО ПІДНЕБІННЯ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Позіхати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закритим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</a:t>
            </a:r>
            <a:r>
              <a:rPr lang="ru-RU" dirty="0" err="1" smtClean="0"/>
              <a:t>ротом</a:t>
            </a:r>
            <a:r>
              <a:rPr lang="ru-RU" dirty="0" smtClean="0"/>
              <a:t>. </a:t>
            </a:r>
            <a:r>
              <a:rPr lang="ru-RU" dirty="0" err="1" smtClean="0"/>
              <a:t>Позіхати</a:t>
            </a:r>
            <a:r>
              <a:rPr lang="ru-RU" dirty="0" smtClean="0"/>
              <a:t>, широко </a:t>
            </a:r>
            <a:r>
              <a:rPr lang="ru-RU" dirty="0" err="1" smtClean="0"/>
              <a:t>відкриваючи</a:t>
            </a:r>
            <a:r>
              <a:rPr lang="ru-RU" dirty="0" smtClean="0"/>
              <a:t> рот, шумно </a:t>
            </a:r>
            <a:r>
              <a:rPr lang="ru-RU" dirty="0" err="1" smtClean="0"/>
              <a:t>втягуючи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Добре </a:t>
            </a:r>
            <a:r>
              <a:rPr lang="ru-RU" dirty="0" err="1" smtClean="0"/>
              <a:t>прокашлятися</a:t>
            </a:r>
            <a:r>
              <a:rPr lang="ru-RU" dirty="0" smtClean="0"/>
              <a:t>, широко </a:t>
            </a:r>
            <a:r>
              <a:rPr lang="ru-RU" dirty="0" err="1" smtClean="0"/>
              <a:t>відкривши</a:t>
            </a:r>
            <a:r>
              <a:rPr lang="ru-RU" dirty="0" smtClean="0"/>
              <a:t> рот,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Покашлювати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висунувши</a:t>
            </a:r>
            <a:r>
              <a:rPr lang="ru-RU" dirty="0" smtClean="0"/>
              <a:t> </a:t>
            </a:r>
            <a:r>
              <a:rPr lang="ru-RU" dirty="0" err="1" smtClean="0"/>
              <a:t>язика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 err="1" smtClean="0"/>
              <a:t>полоскання</a:t>
            </a:r>
            <a:r>
              <a:rPr lang="ru-RU" dirty="0" smtClean="0"/>
              <a:t> горла </a:t>
            </a:r>
            <a:r>
              <a:rPr lang="ru-RU" dirty="0" err="1" smtClean="0"/>
              <a:t>з</a:t>
            </a:r>
            <a:r>
              <a:rPr lang="ru-RU" dirty="0" smtClean="0"/>
              <a:t> перекинутою головою. </a:t>
            </a:r>
            <a:r>
              <a:rPr lang="ru-RU" dirty="0" err="1" smtClean="0"/>
              <a:t>Полоскання</a:t>
            </a:r>
            <a:r>
              <a:rPr lang="ru-RU" dirty="0" smtClean="0"/>
              <a:t> </a:t>
            </a:r>
            <a:r>
              <a:rPr lang="ru-RU" dirty="0" err="1" smtClean="0"/>
              <a:t>проробляти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густою </a:t>
            </a:r>
            <a:r>
              <a:rPr lang="ru-RU" dirty="0" err="1" smtClean="0"/>
              <a:t>рідиною</a:t>
            </a:r>
            <a:r>
              <a:rPr lang="ru-RU" dirty="0" smtClean="0"/>
              <a:t> (кисель, </a:t>
            </a:r>
            <a:r>
              <a:rPr lang="ru-RU" dirty="0" err="1" smtClean="0"/>
              <a:t>кефір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/>
              <a:t>Випивати</a:t>
            </a:r>
            <a:r>
              <a:rPr lang="ru-RU" dirty="0" smtClean="0"/>
              <a:t> воду невеликими </a:t>
            </a:r>
            <a:r>
              <a:rPr lang="ru-RU" dirty="0" err="1" smtClean="0"/>
              <a:t>порціями</a:t>
            </a:r>
            <a:r>
              <a:rPr lang="ru-RU" dirty="0" smtClean="0"/>
              <a:t> (до 30 </a:t>
            </a:r>
            <a:r>
              <a:rPr lang="ru-RU" dirty="0" err="1" smtClean="0"/>
              <a:t>ковтків</a:t>
            </a:r>
            <a:r>
              <a:rPr lang="ru-RU" dirty="0" smtClean="0"/>
              <a:t>). </a:t>
            </a:r>
            <a:r>
              <a:rPr lang="ru-RU" dirty="0" err="1" smtClean="0"/>
              <a:t>Пити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крапельки</a:t>
            </a:r>
            <a:r>
              <a:rPr lang="ru-RU" dirty="0" smtClean="0"/>
              <a:t> води </a:t>
            </a:r>
            <a:r>
              <a:rPr lang="ru-RU" dirty="0" err="1" smtClean="0"/>
              <a:t>або</a:t>
            </a:r>
            <a:r>
              <a:rPr lang="ru-RU" dirty="0" smtClean="0"/>
              <a:t> соку. (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імітувати</a:t>
            </a:r>
            <a:r>
              <a:rPr lang="ru-RU" dirty="0" smtClean="0"/>
              <a:t> </a:t>
            </a:r>
            <a:r>
              <a:rPr lang="ru-RU" dirty="0" err="1" smtClean="0"/>
              <a:t>ковтання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Затиснутим</a:t>
            </a:r>
            <a:r>
              <a:rPr lang="ru-RU" dirty="0" smtClean="0"/>
              <a:t> носом </a:t>
            </a:r>
            <a:r>
              <a:rPr lang="ru-RU" dirty="0" err="1" smtClean="0"/>
              <a:t>надути</a:t>
            </a:r>
            <a:r>
              <a:rPr lang="ru-RU" dirty="0" smtClean="0"/>
              <a:t> </a:t>
            </a:r>
            <a:r>
              <a:rPr lang="ru-RU" dirty="0" err="1" smtClean="0"/>
              <a:t>щоки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ki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373216"/>
            <a:ext cx="4536504" cy="1109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31806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 ДЛЯ ЯЗИКА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34076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Годинник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Відкрити</a:t>
            </a:r>
            <a:r>
              <a:rPr lang="ru-RU" dirty="0" smtClean="0"/>
              <a:t> рота. Губами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посмішку</a:t>
            </a:r>
            <a:r>
              <a:rPr lang="ru-RU" dirty="0" smtClean="0"/>
              <a:t>. </a:t>
            </a:r>
            <a:r>
              <a:rPr lang="ru-RU" dirty="0" err="1" smtClean="0"/>
              <a:t>Кінчиком</a:t>
            </a:r>
            <a:r>
              <a:rPr lang="ru-RU" dirty="0" smtClean="0"/>
              <a:t> </a:t>
            </a:r>
            <a:r>
              <a:rPr lang="ru-RU" dirty="0" err="1" smtClean="0"/>
              <a:t>язика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тягнутися</a:t>
            </a:r>
            <a:r>
              <a:rPr lang="ru-RU" dirty="0" smtClean="0"/>
              <a:t> до </a:t>
            </a:r>
            <a:r>
              <a:rPr lang="ru-RU" dirty="0" err="1" smtClean="0"/>
              <a:t>куточків</a:t>
            </a:r>
            <a:r>
              <a:rPr lang="ru-RU" dirty="0" smtClean="0"/>
              <a:t> рота.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Гойдалки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рот. </a:t>
            </a:r>
            <a:r>
              <a:rPr lang="ru-RU" dirty="0" err="1" smtClean="0"/>
              <a:t>Язик</a:t>
            </a:r>
            <a:r>
              <a:rPr lang="ru-RU" dirty="0" smtClean="0"/>
              <a:t> </a:t>
            </a:r>
            <a:r>
              <a:rPr lang="ru-RU" dirty="0" err="1" smtClean="0"/>
              <a:t>напружений</a:t>
            </a:r>
            <a:r>
              <a:rPr lang="ru-RU" dirty="0" smtClean="0"/>
              <a:t>,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дотягнутися</a:t>
            </a:r>
            <a:r>
              <a:rPr lang="ru-RU" dirty="0" smtClean="0"/>
              <a:t> до </a:t>
            </a:r>
            <a:r>
              <a:rPr lang="ru-RU" dirty="0" err="1" smtClean="0"/>
              <a:t>підборіддя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носа.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Сховай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цукерочку</a:t>
            </a:r>
            <a:r>
              <a:rPr lang="ru-RU" dirty="0" smtClean="0"/>
              <a:t>. </a:t>
            </a:r>
            <a:r>
              <a:rPr lang="ru-RU" dirty="0" err="1" smtClean="0"/>
              <a:t>Закрити</a:t>
            </a:r>
            <a:r>
              <a:rPr lang="ru-RU" dirty="0" smtClean="0"/>
              <a:t> рот. </a:t>
            </a:r>
            <a:r>
              <a:rPr lang="ru-RU" dirty="0" err="1" smtClean="0"/>
              <a:t>Язик</a:t>
            </a:r>
            <a:r>
              <a:rPr lang="ru-RU" dirty="0" smtClean="0"/>
              <a:t> </a:t>
            </a:r>
            <a:r>
              <a:rPr lang="ru-RU" dirty="0" err="1" smtClean="0"/>
              <a:t>напружений</a:t>
            </a:r>
            <a:r>
              <a:rPr lang="ru-RU" dirty="0" smtClean="0"/>
              <a:t>, </a:t>
            </a:r>
            <a:r>
              <a:rPr lang="ru-RU" dirty="0" err="1" smtClean="0"/>
              <a:t>упиратися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в </a:t>
            </a:r>
            <a:r>
              <a:rPr lang="ru-RU" dirty="0" err="1" smtClean="0"/>
              <a:t>щоки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Чистимо </a:t>
            </a:r>
            <a:r>
              <a:rPr lang="ru-RU" dirty="0" err="1" smtClean="0">
                <a:solidFill>
                  <a:srgbClr val="FF0000"/>
                </a:solidFill>
              </a:rPr>
              <a:t>зуби</a:t>
            </a:r>
            <a:r>
              <a:rPr lang="ru-RU" dirty="0" smtClean="0"/>
              <a:t>. </a:t>
            </a:r>
            <a:r>
              <a:rPr lang="ru-RU" dirty="0" err="1" smtClean="0"/>
              <a:t>Закрити</a:t>
            </a:r>
            <a:r>
              <a:rPr lang="ru-RU" dirty="0" smtClean="0"/>
              <a:t> рот. </a:t>
            </a:r>
            <a:r>
              <a:rPr lang="ru-RU" dirty="0" err="1" smtClean="0"/>
              <a:t>Язиком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кругові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зубами </a:t>
            </a:r>
            <a:r>
              <a:rPr lang="ru-RU" dirty="0" err="1" smtClean="0"/>
              <a:t>і</a:t>
            </a:r>
            <a:r>
              <a:rPr lang="ru-RU" dirty="0" smtClean="0"/>
              <a:t> губами.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Конячка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Прикріпити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 до неба, так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клацнути</a:t>
            </a:r>
            <a:r>
              <a:rPr lang="ru-RU" dirty="0" smtClean="0"/>
              <a:t>. </a:t>
            </a:r>
            <a:r>
              <a:rPr lang="ru-RU" dirty="0" err="1" smtClean="0"/>
              <a:t>Цокнути</a:t>
            </a:r>
            <a:r>
              <a:rPr lang="ru-RU" dirty="0" smtClean="0"/>
              <a:t> сильно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, </a:t>
            </a:r>
            <a:r>
              <a:rPr lang="ru-RU" dirty="0" err="1" smtClean="0"/>
              <a:t>тягнучи</a:t>
            </a:r>
            <a:r>
              <a:rPr lang="ru-RU" dirty="0" smtClean="0"/>
              <a:t> </a:t>
            </a:r>
            <a:r>
              <a:rPr lang="ru-RU" dirty="0" err="1" smtClean="0"/>
              <a:t>під'язикову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Варення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Відкрити</a:t>
            </a:r>
            <a:r>
              <a:rPr lang="ru-RU" dirty="0" smtClean="0"/>
              <a:t> рот. </a:t>
            </a:r>
            <a:r>
              <a:rPr lang="ru-RU" dirty="0" err="1" smtClean="0"/>
              <a:t>Верхню</a:t>
            </a:r>
            <a:r>
              <a:rPr lang="ru-RU" dirty="0" smtClean="0"/>
              <a:t> губу </a:t>
            </a:r>
            <a:r>
              <a:rPr lang="ru-RU" dirty="0" err="1" smtClean="0"/>
              <a:t>облизати</a:t>
            </a:r>
            <a:r>
              <a:rPr lang="ru-RU" dirty="0" smtClean="0"/>
              <a:t> широким </a:t>
            </a:r>
            <a:r>
              <a:rPr lang="ru-RU" dirty="0" err="1" smtClean="0"/>
              <a:t>язиком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прибрати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 в </a:t>
            </a:r>
            <a:r>
              <a:rPr lang="ru-RU" dirty="0" err="1" smtClean="0"/>
              <a:t>глибину</a:t>
            </a:r>
            <a:r>
              <a:rPr lang="ru-RU" dirty="0" smtClean="0"/>
              <a:t> рота.</a:t>
            </a:r>
          </a:p>
          <a:p>
            <a:r>
              <a:rPr lang="ru-RU" dirty="0" err="1" smtClean="0"/>
              <a:t>Облизуємо</a:t>
            </a:r>
            <a:r>
              <a:rPr lang="ru-RU" dirty="0" smtClean="0"/>
              <a:t> губки. </a:t>
            </a:r>
            <a:r>
              <a:rPr lang="ru-RU" dirty="0" err="1" smtClean="0"/>
              <a:t>Відкрити</a:t>
            </a:r>
            <a:r>
              <a:rPr lang="ru-RU" dirty="0" smtClean="0"/>
              <a:t> рота. </a:t>
            </a:r>
            <a:r>
              <a:rPr lang="ru-RU" dirty="0" err="1" smtClean="0"/>
              <a:t>Облизувати</a:t>
            </a:r>
            <a:r>
              <a:rPr lang="ru-RU" dirty="0" smtClean="0"/>
              <a:t>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верхню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нижню</a:t>
            </a:r>
            <a:r>
              <a:rPr lang="ru-RU" dirty="0" smtClean="0"/>
              <a:t> губу по колу.</a:t>
            </a:r>
          </a:p>
          <a:p>
            <a:endParaRPr lang="ru-RU" dirty="0"/>
          </a:p>
        </p:txBody>
      </p:sp>
      <p:pic>
        <p:nvPicPr>
          <p:cNvPr id="4" name="Рисунок 3" descr="505535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8904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nz5.osvitakp.com.ua/wp-content/uploads/2015/02/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801712" cy="2556000"/>
          </a:xfrm>
          <a:prstGeom prst="rect">
            <a:avLst/>
          </a:prstGeom>
          <a:noFill/>
        </p:spPr>
      </p:pic>
      <p:pic>
        <p:nvPicPr>
          <p:cNvPr id="2052" name="Picture 4" descr="http://dnz5.osvitakp.com.ua/wp-content/uploads/2015/02/1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6632"/>
            <a:ext cx="1792750" cy="2556000"/>
          </a:xfrm>
          <a:prstGeom prst="rect">
            <a:avLst/>
          </a:prstGeom>
          <a:noFill/>
        </p:spPr>
      </p:pic>
      <p:pic>
        <p:nvPicPr>
          <p:cNvPr id="2054" name="Picture 6" descr="http://dnz5.osvitakp.com.ua/wp-content/uploads/2015/02/1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6632"/>
            <a:ext cx="1782326" cy="2519593"/>
          </a:xfrm>
          <a:prstGeom prst="rect">
            <a:avLst/>
          </a:prstGeom>
          <a:noFill/>
        </p:spPr>
      </p:pic>
      <p:pic>
        <p:nvPicPr>
          <p:cNvPr id="2058" name="Picture 10" descr="http://dnz5.osvitakp.com.ua/wp-content/uploads/2015/02/1_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84984"/>
            <a:ext cx="1757974" cy="2520000"/>
          </a:xfrm>
          <a:prstGeom prst="rect">
            <a:avLst/>
          </a:prstGeom>
          <a:noFill/>
        </p:spPr>
      </p:pic>
      <p:pic>
        <p:nvPicPr>
          <p:cNvPr id="2060" name="Picture 12" descr="http://dnz5.osvitakp.com.ua/wp-content/uploads/2015/02/1_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284984"/>
            <a:ext cx="1773597" cy="2520000"/>
          </a:xfrm>
          <a:prstGeom prst="rect">
            <a:avLst/>
          </a:prstGeom>
          <a:noFill/>
        </p:spPr>
      </p:pic>
      <p:pic>
        <p:nvPicPr>
          <p:cNvPr id="2062" name="Picture 14" descr="http://dnz5.osvitakp.com.ua/wp-content/uploads/2015/02/1_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16632"/>
            <a:ext cx="1775456" cy="2520000"/>
          </a:xfrm>
          <a:prstGeom prst="rect">
            <a:avLst/>
          </a:prstGeom>
          <a:noFill/>
        </p:spPr>
      </p:pic>
      <p:pic>
        <p:nvPicPr>
          <p:cNvPr id="2064" name="Picture 16" descr="http://dnz5.osvitakp.com.ua/wp-content/uploads/2015/02/1_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284984"/>
            <a:ext cx="1766121" cy="2520000"/>
          </a:xfrm>
          <a:prstGeom prst="rect">
            <a:avLst/>
          </a:prstGeom>
          <a:noFill/>
        </p:spPr>
      </p:pic>
      <p:pic>
        <p:nvPicPr>
          <p:cNvPr id="2066" name="Picture 18" descr="http://dnz5.osvitakp.com.ua/wp-content/uploads/2015/02/1_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5386" y="116632"/>
            <a:ext cx="1778614" cy="2520000"/>
          </a:xfrm>
          <a:prstGeom prst="rect">
            <a:avLst/>
          </a:prstGeom>
          <a:noFill/>
        </p:spPr>
      </p:pic>
      <p:pic>
        <p:nvPicPr>
          <p:cNvPr id="2068" name="Picture 20" descr="http://dnz5.osvitakp.com.ua/wp-content/uploads/2015/02/1_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284984"/>
            <a:ext cx="1787363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4346" y="2780928"/>
            <a:ext cx="4701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АЙСТЕР - КЛАС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002" y="4653136"/>
            <a:ext cx="4701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МАЙСТЕР - КЛАС</a:t>
            </a:r>
            <a:endParaRPr lang="ru-RU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00" y="764704"/>
            <a:ext cx="4701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</a:t>
            </a:r>
            <a:r>
              <a:rPr lang="uk-UA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ЙС</a:t>
            </a:r>
            <a:r>
              <a:rPr lang="ru-RU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ТЕР </a:t>
            </a:r>
            <a:r>
              <a:rPr lang="ru-RU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- КЛАС</a:t>
            </a:r>
            <a:endParaRPr lang="ru-RU" sz="3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liubavyshka.ru/_ph/4/2/9506783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447" y="4437112"/>
            <a:ext cx="2483995" cy="1800200"/>
          </a:xfrm>
          <a:prstGeom prst="rect">
            <a:avLst/>
          </a:prstGeom>
          <a:noFill/>
        </p:spPr>
      </p:pic>
      <p:pic>
        <p:nvPicPr>
          <p:cNvPr id="3076" name="Picture 4" descr="http://liubavyshka.ru/_ph/35/2/3754428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2004223" cy="1927726"/>
          </a:xfrm>
          <a:prstGeom prst="rect">
            <a:avLst/>
          </a:prstGeom>
          <a:noFill/>
        </p:spPr>
      </p:pic>
      <p:pic>
        <p:nvPicPr>
          <p:cNvPr id="3080" name="Picture 8" descr="http://img3.wikia.nocookie.net/__cb20140428050001/rrc-kor/ru/images/8/83/%D0%9E%D0%BA_%D1%81%D0%BC%D0%B0%D0%B9%D0%B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285750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385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авдання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00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Виконайте (перед дзеркалом) одну із запропонованих вам вправ.</a:t>
            </a:r>
          </a:p>
          <a:p>
            <a:pPr marL="342900" indent="-342900">
              <a:buAutoNum type="arabicPeriod"/>
            </a:pPr>
            <a:r>
              <a:rPr lang="uk-UA" dirty="0" smtClean="0"/>
              <a:t>Відгадайте для постановки якого звука буде корисною ця вправа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6" name="Picture 8" descr="http://i7.beon.ru/89/30/1853089/48/60193848/smiley_with_thumbs_u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5077222" cy="3089808"/>
          </a:xfrm>
          <a:prstGeom prst="rect">
            <a:avLst/>
          </a:prstGeom>
          <a:noFill/>
        </p:spPr>
      </p:pic>
      <p:pic>
        <p:nvPicPr>
          <p:cNvPr id="2050" name="Picture 2" descr="http://www.familyklub.com/Imag/medals/cabgbi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56992"/>
            <a:ext cx="1219200" cy="1219201"/>
          </a:xfrm>
          <a:prstGeom prst="rect">
            <a:avLst/>
          </a:prstGeom>
          <a:noFill/>
        </p:spPr>
      </p:pic>
      <p:pic>
        <p:nvPicPr>
          <p:cNvPr id="2052" name="Picture 4" descr="http://www.familyklub.com/Imag/medals/cabgbi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219200" cy="1219201"/>
          </a:xfrm>
          <a:prstGeom prst="rect">
            <a:avLst/>
          </a:prstGeom>
          <a:noFill/>
        </p:spPr>
      </p:pic>
      <p:pic>
        <p:nvPicPr>
          <p:cNvPr id="2054" name="Picture 6" descr="http://www.familyklub.com/Imag/medals/cabgbi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8" dur="123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9" dur="123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1" dur="1230" decel="100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853851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967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Гімнастика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для рук,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ніг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звичне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знайоме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для нас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діло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Зрозуміло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тренуємо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м’язи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спритними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швидкими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сильними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 А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навіщо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тренувати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язика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?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причин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звуковимови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недостатня</a:t>
            </a:r>
            <a:endParaRPr lang="ru-RU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рухливість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язика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губ,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щелеп</a:t>
            </a:r>
            <a:endParaRPr lang="ru-RU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м’якого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піднебіння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рухливості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малорухливість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тягне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за собою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нечітку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гугняву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носовим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відтінком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), 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шепеляву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змазану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вимову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звуків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Таким чином,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важливе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на шляху 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правильного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повинна 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займати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так звана,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артикуляційна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гімнастика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відпрацювання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правильних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чітких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рухів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мовлення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правильної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вимови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cs typeface="Times New Roman" pitchFamily="18" charset="0"/>
              </a:rPr>
              <a:t>звуків</a:t>
            </a:r>
            <a:r>
              <a:rPr lang="ru-RU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81091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ЩО ТАКЕ АРТИКУЛЯЦІЙНА ГІМНАСТИКА ?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lviv33.lvivedu.com/uploads/editor/6496/441644/sitepage_20/images/1289812457_9_cop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563888" cy="47158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ookman Old Style" pitchFamily="18" charset="0"/>
              </a:rPr>
              <a:t>Завдяки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своєчасним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заняттям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артикуляційною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гімнастикою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деякі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діти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самі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можуть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навчитися</a:t>
            </a:r>
            <a:r>
              <a:rPr lang="ru-RU" dirty="0" smtClean="0">
                <a:latin typeface="Bookman Old Style" pitchFamily="18" charset="0"/>
              </a:rPr>
              <a:t> правильно </a:t>
            </a:r>
            <a:r>
              <a:rPr lang="ru-RU" dirty="0" err="1" smtClean="0">
                <a:latin typeface="Bookman Old Style" pitchFamily="18" charset="0"/>
              </a:rPr>
              <a:t>говорити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en-US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r>
              <a:rPr lang="ru-RU" dirty="0" err="1" smtClean="0">
                <a:latin typeface="Bookman Old Style" pitchFamily="18" charset="0"/>
              </a:rPr>
              <a:t>Діти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складними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порушеннями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звуковимови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зможуть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швидше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подолати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дефекти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мовлення</a:t>
            </a:r>
            <a:r>
              <a:rPr lang="ru-RU" dirty="0" smtClean="0">
                <a:latin typeface="Bookman Old Style" pitchFamily="18" charset="0"/>
              </a:rPr>
              <a:t>, коли </a:t>
            </a:r>
            <a:r>
              <a:rPr lang="ru-RU" dirty="0" err="1" smtClean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 ними </a:t>
            </a:r>
            <a:r>
              <a:rPr lang="ru-RU" dirty="0" err="1" smtClean="0">
                <a:latin typeface="Bookman Old Style" pitchFamily="18" charset="0"/>
              </a:rPr>
              <a:t>почне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займатися</a:t>
            </a:r>
            <a:r>
              <a:rPr lang="ru-RU" dirty="0" smtClean="0">
                <a:latin typeface="Bookman Old Style" pitchFamily="18" charset="0"/>
              </a:rPr>
              <a:t> логопед  </a:t>
            </a:r>
            <a:r>
              <a:rPr lang="ru-RU" dirty="0" err="1" smtClean="0">
                <a:latin typeface="Bookman Old Style" pitchFamily="18" charset="0"/>
              </a:rPr>
              <a:t>їх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м’язи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будуть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вже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підготовленими</a:t>
            </a:r>
            <a:r>
              <a:rPr lang="ru-RU" dirty="0" smtClean="0">
                <a:latin typeface="Bookman Old Style" pitchFamily="18" charset="0"/>
              </a:rPr>
              <a:t>. </a:t>
            </a:r>
            <a:endParaRPr lang="en-US" dirty="0" smtClean="0">
              <a:latin typeface="Bookman Old Style" pitchFamily="18" charset="0"/>
            </a:endParaRPr>
          </a:p>
          <a:p>
            <a:endParaRPr lang="en-US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Артикуляційна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гімнастика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дуже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корисна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також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дітям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 правильною, </a:t>
            </a:r>
            <a:r>
              <a:rPr lang="ru-RU" dirty="0" err="1" smtClean="0">
                <a:latin typeface="Bookman Old Style" pitchFamily="18" charset="0"/>
              </a:rPr>
              <a:t>але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в’ялою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вимовою</a:t>
            </a:r>
            <a:r>
              <a:rPr lang="ru-RU" dirty="0" smtClean="0">
                <a:latin typeface="Bookman Old Style" pitchFamily="18" charset="0"/>
              </a:rPr>
              <a:t>, про них </a:t>
            </a:r>
            <a:r>
              <a:rPr lang="ru-RU" dirty="0" err="1" smtClean="0">
                <a:latin typeface="Bookman Old Style" pitchFamily="18" charset="0"/>
              </a:rPr>
              <a:t>ще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говорять</a:t>
            </a:r>
            <a:r>
              <a:rPr lang="ru-RU" dirty="0" smtClean="0">
                <a:latin typeface="Bookman Old Style" pitchFamily="18" charset="0"/>
              </a:rPr>
              <a:t> “каша в </a:t>
            </a:r>
            <a:r>
              <a:rPr lang="ru-RU" dirty="0" err="1" smtClean="0">
                <a:latin typeface="Bookman Old Style" pitchFamily="18" charset="0"/>
              </a:rPr>
              <a:t>роті</a:t>
            </a:r>
            <a:r>
              <a:rPr lang="ru-RU" dirty="0" smtClean="0">
                <a:latin typeface="Bookman Old Style" pitchFamily="18" charset="0"/>
              </a:rPr>
              <a:t>”.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При </a:t>
            </a:r>
            <a:r>
              <a:rPr lang="ru-RU" dirty="0" err="1" smtClean="0">
                <a:latin typeface="Bookman Old Style" pitchFamily="18" charset="0"/>
              </a:rPr>
              <a:t>утворенні</a:t>
            </a:r>
            <a:r>
              <a:rPr lang="ru-RU" dirty="0" smtClean="0">
                <a:latin typeface="Bookman Old Style" pitchFamily="18" charset="0"/>
              </a:rPr>
              <a:t> кожного звуку </a:t>
            </a:r>
            <a:r>
              <a:rPr lang="ru-RU" dirty="0" err="1" smtClean="0">
                <a:latin typeface="Bookman Old Style" pitchFamily="18" charset="0"/>
              </a:rPr>
              <a:t>органи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артикуляції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займають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певне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положення</a:t>
            </a:r>
            <a:r>
              <a:rPr lang="ru-RU" dirty="0" smtClean="0">
                <a:latin typeface="Bookman Old Style" pitchFamily="18" charset="0"/>
              </a:rPr>
              <a:t>, тому при </a:t>
            </a:r>
            <a:r>
              <a:rPr lang="ru-RU" dirty="0" err="1" smtClean="0">
                <a:latin typeface="Bookman Old Style" pitchFamily="18" charset="0"/>
              </a:rPr>
              <a:t>постановці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звуків</a:t>
            </a:r>
            <a:r>
              <a:rPr lang="ru-RU" dirty="0" smtClean="0">
                <a:latin typeface="Bookman Old Style" pitchFamily="18" charset="0"/>
              </a:rPr>
              <a:t> логопед </a:t>
            </a:r>
            <a:r>
              <a:rPr lang="ru-RU" dirty="0" err="1" smtClean="0">
                <a:latin typeface="Bookman Old Style" pitchFamily="18" charset="0"/>
              </a:rPr>
              <a:t>відбирає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необхідні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вправи</a:t>
            </a:r>
            <a:r>
              <a:rPr lang="ru-RU" dirty="0" smtClean="0">
                <a:latin typeface="Bookman Old Style" pitchFamily="18" charset="0"/>
              </a:rPr>
              <a:t> у </a:t>
            </a:r>
            <a:r>
              <a:rPr lang="ru-RU" dirty="0" err="1" smtClean="0">
                <a:latin typeface="Bookman Old Style" pitchFamily="18" charset="0"/>
              </a:rPr>
              <a:t>певній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послідовності</a:t>
            </a:r>
            <a:r>
              <a:rPr lang="ru-RU" dirty="0" smtClean="0"/>
              <a:t>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7077943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ПОТРІБНО ЗАЙМАТИСЯ АРТИКУЛЯЦІЙНОЮ ГІМНАСТИКОЮ ? 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18" name="Picture 2" descr="http://nwkdivosvit.dnepredu.com/uploads/editor/1806/204927/sitepage_101/image/risunok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48919"/>
            <a:ext cx="3202310" cy="220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Заняття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мають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проводитися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щоденно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протягом</a:t>
            </a:r>
            <a:r>
              <a:rPr lang="ru-RU" sz="1600" dirty="0" smtClean="0">
                <a:latin typeface="Bookman Old Style" pitchFamily="18" charset="0"/>
              </a:rPr>
              <a:t> 5 – 15 </a:t>
            </a:r>
            <a:r>
              <a:rPr lang="ru-RU" sz="1600" dirty="0" err="1" smtClean="0">
                <a:latin typeface="Bookman Old Style" pitchFamily="18" charset="0"/>
              </a:rPr>
              <a:t>хвилин</a:t>
            </a:r>
            <a:r>
              <a:rPr lang="ru-RU" sz="1600" dirty="0" smtClean="0">
                <a:latin typeface="Bookman Old Style" pitchFamily="18" charset="0"/>
              </a:rPr>
              <a:t> перед </a:t>
            </a:r>
            <a:r>
              <a:rPr lang="ru-RU" sz="1600" dirty="0" err="1" smtClean="0">
                <a:latin typeface="Bookman Old Style" pitchFamily="18" charset="0"/>
              </a:rPr>
              <a:t>дзеркалом</a:t>
            </a:r>
            <a:r>
              <a:rPr lang="ru-RU" sz="1600" dirty="0" smtClean="0">
                <a:latin typeface="Bookman Old Style" pitchFamily="18" charset="0"/>
              </a:rPr>
              <a:t> (</a:t>
            </a:r>
            <a:r>
              <a:rPr lang="ru-RU" sz="1600" dirty="0" err="1" smtClean="0">
                <a:latin typeface="Bookman Old Style" pitchFamily="18" charset="0"/>
              </a:rPr>
              <a:t>залежить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від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віку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дитини</a:t>
            </a:r>
            <a:r>
              <a:rPr lang="ru-RU" sz="1600" dirty="0" smtClean="0">
                <a:latin typeface="Bookman Old Style" pitchFamily="18" charset="0"/>
              </a:rPr>
              <a:t> та </a:t>
            </a:r>
            <a:r>
              <a:rPr lang="ru-RU" sz="1600" dirty="0" err="1" smtClean="0">
                <a:latin typeface="Bookman Old Style" pitchFamily="18" charset="0"/>
              </a:rPr>
              <a:t>посидючості</a:t>
            </a:r>
            <a:r>
              <a:rPr lang="ru-RU" sz="1600" dirty="0" smtClean="0">
                <a:latin typeface="Bookman Old Style" pitchFamily="18" charset="0"/>
              </a:rPr>
              <a:t>). 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Кожну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вправу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дитина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має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повторювати</a:t>
            </a:r>
            <a:r>
              <a:rPr lang="ru-RU" sz="1600" dirty="0" smtClean="0">
                <a:latin typeface="Bookman Old Style" pitchFamily="18" charset="0"/>
              </a:rPr>
              <a:t> 5-10 </a:t>
            </a:r>
            <a:r>
              <a:rPr lang="ru-RU" sz="1600" dirty="0" err="1" smtClean="0">
                <a:latin typeface="Bookman Old Style" pitchFamily="18" charset="0"/>
              </a:rPr>
              <a:t>разів</a:t>
            </a:r>
            <a:r>
              <a:rPr lang="ru-RU" sz="1600" dirty="0" smtClean="0">
                <a:latin typeface="Bookman Old Style" pitchFamily="18" charset="0"/>
              </a:rPr>
              <a:t>, 10-15 сек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Наприкінці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кожної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вправи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органи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мовленнєвого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апарату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дитини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мають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повернутися</a:t>
            </a:r>
            <a:r>
              <a:rPr lang="ru-RU" sz="1600" dirty="0" smtClean="0">
                <a:latin typeface="Bookman Old Style" pitchFamily="18" charset="0"/>
              </a:rPr>
              <a:t> у </a:t>
            </a:r>
            <a:r>
              <a:rPr lang="ru-RU" sz="1600" dirty="0" err="1" smtClean="0">
                <a:latin typeface="Bookman Old Style" pitchFamily="18" charset="0"/>
              </a:rPr>
              <a:t>вихідне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положення</a:t>
            </a:r>
            <a:r>
              <a:rPr lang="ru-RU" sz="1600" dirty="0" smtClean="0">
                <a:latin typeface="Bookman Old Style" pitchFamily="18" charset="0"/>
              </a:rPr>
              <a:t>, а </a:t>
            </a:r>
            <a:r>
              <a:rPr lang="ru-RU" sz="1600" dirty="0" err="1" smtClean="0">
                <a:latin typeface="Bookman Old Style" pitchFamily="18" charset="0"/>
              </a:rPr>
              <a:t>потім</a:t>
            </a:r>
            <a:r>
              <a:rPr lang="ru-RU" sz="1600" dirty="0" smtClean="0">
                <a:latin typeface="Bookman Old Style" pitchFamily="18" charset="0"/>
              </a:rPr>
              <a:t> – у стан </a:t>
            </a:r>
            <a:r>
              <a:rPr lang="ru-RU" sz="1600" dirty="0" err="1" smtClean="0">
                <a:latin typeface="Bookman Old Style" pitchFamily="18" charset="0"/>
              </a:rPr>
              <a:t>спокою</a:t>
            </a:r>
            <a:r>
              <a:rPr lang="ru-RU" sz="1600" dirty="0" smtClean="0">
                <a:latin typeface="Bookman Old Style" pitchFamily="18" charset="0"/>
              </a:rPr>
              <a:t>. 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Слідкуйте</a:t>
            </a:r>
            <a:r>
              <a:rPr lang="ru-RU" sz="1600" dirty="0" smtClean="0">
                <a:latin typeface="Bookman Old Style" pitchFamily="18" charset="0"/>
              </a:rPr>
              <a:t> за </a:t>
            </a:r>
            <a:r>
              <a:rPr lang="ru-RU" sz="1600" dirty="0" err="1" smtClean="0">
                <a:latin typeface="Bookman Old Style" pitchFamily="18" charset="0"/>
              </a:rPr>
              <a:t>тим</a:t>
            </a:r>
            <a:r>
              <a:rPr lang="ru-RU" sz="1600" dirty="0" smtClean="0">
                <a:latin typeface="Bookman Old Style" pitchFamily="18" charset="0"/>
              </a:rPr>
              <a:t>, </a:t>
            </a:r>
            <a:r>
              <a:rPr lang="ru-RU" sz="1600" dirty="0" err="1" smtClean="0">
                <a:latin typeface="Bookman Old Style" pitchFamily="18" charset="0"/>
              </a:rPr>
              <a:t>щоб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вправи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виконувалися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чітко</a:t>
            </a:r>
            <a:r>
              <a:rPr lang="ru-RU" sz="1600" dirty="0" smtClean="0">
                <a:latin typeface="Bookman Old Style" pitchFamily="18" charset="0"/>
              </a:rPr>
              <a:t>, плавно </a:t>
            </a:r>
            <a:r>
              <a:rPr lang="ru-RU" sz="1600" dirty="0" err="1" smtClean="0">
                <a:latin typeface="Bookman Old Style" pitchFamily="18" charset="0"/>
              </a:rPr>
              <a:t>і</a:t>
            </a:r>
            <a:r>
              <a:rPr lang="ru-RU" sz="1600" dirty="0" smtClean="0">
                <a:latin typeface="Bookman Old Style" pitchFamily="18" charset="0"/>
              </a:rPr>
              <a:t> правильно, </a:t>
            </a:r>
            <a:r>
              <a:rPr lang="ru-RU" sz="1600" dirty="0" err="1" smtClean="0">
                <a:latin typeface="Bookman Old Style" pitchFamily="18" charset="0"/>
              </a:rPr>
              <a:t>інакше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заняття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немають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сенсу</a:t>
            </a:r>
            <a:r>
              <a:rPr lang="ru-RU" sz="1600" dirty="0" smtClean="0">
                <a:latin typeface="Bookman Old Style" pitchFamily="18" charset="0"/>
              </a:rPr>
              <a:t>. </a:t>
            </a:r>
            <a:r>
              <a:rPr lang="en-US" sz="1600" dirty="0" smtClean="0">
                <a:latin typeface="Bookman Old Style" pitchFamily="18" charset="0"/>
              </a:rPr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Під</a:t>
            </a:r>
            <a:r>
              <a:rPr lang="ru-RU" sz="1600" dirty="0" smtClean="0">
                <a:latin typeface="Bookman Old Style" pitchFamily="18" charset="0"/>
              </a:rPr>
              <a:t> час </a:t>
            </a:r>
            <a:r>
              <a:rPr lang="ru-RU" sz="1600" dirty="0" err="1" smtClean="0">
                <a:latin typeface="Bookman Old Style" pitchFamily="18" charset="0"/>
              </a:rPr>
              <a:t>роботи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із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дзеркалом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потрібно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слідкувати</a:t>
            </a:r>
            <a:r>
              <a:rPr lang="ru-RU" sz="1600" dirty="0" smtClean="0">
                <a:latin typeface="Bookman Old Style" pitchFamily="18" charset="0"/>
              </a:rPr>
              <a:t> за </a:t>
            </a:r>
            <a:r>
              <a:rPr lang="ru-RU" sz="1600" dirty="0" err="1" smtClean="0">
                <a:latin typeface="Bookman Old Style" pitchFamily="18" charset="0"/>
              </a:rPr>
              <a:t>тим</a:t>
            </a:r>
            <a:r>
              <a:rPr lang="ru-RU" sz="1600" dirty="0" smtClean="0">
                <a:latin typeface="Bookman Old Style" pitchFamily="18" charset="0"/>
              </a:rPr>
              <a:t>, </a:t>
            </a:r>
            <a:r>
              <a:rPr lang="ru-RU" sz="1600" dirty="0" err="1" smtClean="0">
                <a:latin typeface="Bookman Old Style" pitchFamily="18" charset="0"/>
              </a:rPr>
              <a:t>щоб</a:t>
            </a:r>
            <a:r>
              <a:rPr lang="ru-RU" sz="1600" dirty="0" smtClean="0">
                <a:latin typeface="Bookman Old Style" pitchFamily="18" charset="0"/>
              </a:rPr>
              <a:t> у </a:t>
            </a:r>
            <a:r>
              <a:rPr lang="ru-RU" sz="1600" dirty="0" err="1" smtClean="0">
                <a:latin typeface="Bookman Old Style" pitchFamily="18" charset="0"/>
              </a:rPr>
              <a:t>дитини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працювали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лише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ті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м’язи</a:t>
            </a:r>
            <a:r>
              <a:rPr lang="ru-RU" sz="1600" dirty="0" smtClean="0">
                <a:latin typeface="Bookman Old Style" pitchFamily="18" charset="0"/>
              </a:rPr>
              <a:t>, </a:t>
            </a:r>
            <a:r>
              <a:rPr lang="ru-RU" sz="1600" dirty="0" err="1" smtClean="0">
                <a:latin typeface="Bookman Old Style" pitchFamily="18" charset="0"/>
              </a:rPr>
              <a:t>які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тренуються</a:t>
            </a:r>
            <a:r>
              <a:rPr lang="ru-RU" sz="1600" dirty="0" smtClean="0">
                <a:latin typeface="Bookman Old Style" pitchFamily="18" charset="0"/>
              </a:rPr>
              <a:t> в </a:t>
            </a:r>
            <a:r>
              <a:rPr lang="ru-RU" sz="1600" dirty="0" err="1" smtClean="0">
                <a:latin typeface="Bookman Old Style" pitchFamily="18" charset="0"/>
              </a:rPr>
              <a:t>даній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вправі</a:t>
            </a:r>
            <a:r>
              <a:rPr lang="ru-RU" sz="1600" dirty="0" smtClean="0">
                <a:latin typeface="Bookman Old Style" pitchFamily="18" charset="0"/>
              </a:rPr>
              <a:t>. Шия </a:t>
            </a:r>
            <a:r>
              <a:rPr lang="ru-RU" sz="1600" dirty="0" err="1" smtClean="0">
                <a:latin typeface="Bookman Old Style" pitchFamily="18" charset="0"/>
              </a:rPr>
              <a:t>й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плечі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мають</a:t>
            </a:r>
            <a:r>
              <a:rPr lang="ru-RU" sz="1600" dirty="0" smtClean="0">
                <a:latin typeface="Bookman Old Style" pitchFamily="18" charset="0"/>
              </a:rPr>
              <a:t> бути не </a:t>
            </a:r>
            <a:r>
              <a:rPr lang="ru-RU" sz="1600" dirty="0" err="1" smtClean="0">
                <a:latin typeface="Bookman Old Style" pitchFamily="18" charset="0"/>
              </a:rPr>
              <a:t>напруженими</a:t>
            </a:r>
            <a:r>
              <a:rPr lang="ru-RU" sz="1600" dirty="0" smtClean="0">
                <a:latin typeface="Bookman Old Style" pitchFamily="18" charset="0"/>
              </a:rPr>
              <a:t>. 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Гімнастика</a:t>
            </a:r>
            <a:r>
              <a:rPr lang="ru-RU" sz="1600" dirty="0" smtClean="0">
                <a:latin typeface="Bookman Old Style" pitchFamily="18" charset="0"/>
              </a:rPr>
              <a:t> не повинна </a:t>
            </a:r>
            <a:r>
              <a:rPr lang="ru-RU" sz="1600" dirty="0" err="1" smtClean="0">
                <a:latin typeface="Bookman Old Style" pitchFamily="18" charset="0"/>
              </a:rPr>
              <a:t>набридати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дитині</a:t>
            </a:r>
            <a:r>
              <a:rPr lang="ru-RU" sz="1600" dirty="0" smtClean="0">
                <a:latin typeface="Bookman Old Style" pitchFamily="18" charset="0"/>
              </a:rPr>
              <a:t> та </a:t>
            </a:r>
            <a:r>
              <a:rPr lang="ru-RU" sz="1600" dirty="0" err="1" smtClean="0">
                <a:latin typeface="Bookman Old Style" pitchFamily="18" charset="0"/>
              </a:rPr>
              <a:t>спричиняти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її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перевтому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err="1" smtClean="0">
                <a:latin typeface="Bookman Old Style" pitchFamily="18" charset="0"/>
              </a:rPr>
              <a:t>Займаючись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з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дітьми</a:t>
            </a:r>
            <a:r>
              <a:rPr lang="ru-RU" sz="1600" dirty="0" smtClean="0">
                <a:latin typeface="Bookman Old Style" pitchFamily="18" charset="0"/>
              </a:rPr>
              <a:t> 3-4 </a:t>
            </a:r>
            <a:r>
              <a:rPr lang="ru-RU" sz="1600" dirty="0" err="1" smtClean="0">
                <a:latin typeface="Bookman Old Style" pitchFamily="18" charset="0"/>
              </a:rPr>
              <a:t>років</a:t>
            </a:r>
            <a:r>
              <a:rPr lang="ru-RU" sz="1600" dirty="0" smtClean="0">
                <a:latin typeface="Bookman Old Style" pitchFamily="18" charset="0"/>
              </a:rPr>
              <a:t>, </a:t>
            </a:r>
            <a:r>
              <a:rPr lang="ru-RU" sz="1600" dirty="0" err="1" smtClean="0">
                <a:latin typeface="Bookman Old Style" pitchFamily="18" charset="0"/>
              </a:rPr>
              <a:t>слідкуйте</a:t>
            </a:r>
            <a:r>
              <a:rPr lang="ru-RU" sz="1600" dirty="0" smtClean="0">
                <a:latin typeface="Bookman Old Style" pitchFamily="18" charset="0"/>
              </a:rPr>
              <a:t>, </a:t>
            </a:r>
            <a:r>
              <a:rPr lang="ru-RU" sz="1600" dirty="0" err="1" smtClean="0">
                <a:latin typeface="Bookman Old Style" pitchFamily="18" charset="0"/>
              </a:rPr>
              <a:t>щоб</a:t>
            </a:r>
            <a:r>
              <a:rPr lang="ru-RU" sz="1600" dirty="0" smtClean="0">
                <a:latin typeface="Bookman Old Style" pitchFamily="18" charset="0"/>
              </a:rPr>
              <a:t> вони </a:t>
            </a:r>
            <a:r>
              <a:rPr lang="ru-RU" sz="1600" dirty="0" err="1" smtClean="0">
                <a:latin typeface="Bookman Old Style" pitchFamily="18" charset="0"/>
              </a:rPr>
              <a:t>засвоїли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основні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рухи</a:t>
            </a:r>
            <a:r>
              <a:rPr lang="ru-RU" sz="1600" dirty="0" smtClean="0">
                <a:latin typeface="Bookman Old Style" pitchFamily="18" charset="0"/>
              </a:rPr>
              <a:t>. 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Bookman Old Style" pitchFamily="18" charset="0"/>
              </a:rPr>
              <a:t> До </a:t>
            </a:r>
            <a:r>
              <a:rPr lang="ru-RU" sz="1600" dirty="0" err="1" smtClean="0">
                <a:latin typeface="Bookman Old Style" pitchFamily="18" charset="0"/>
              </a:rPr>
              <a:t>дітей</a:t>
            </a:r>
            <a:r>
              <a:rPr lang="ru-RU" sz="1600" dirty="0" smtClean="0">
                <a:latin typeface="Bookman Old Style" pitchFamily="18" charset="0"/>
              </a:rPr>
              <a:t> 4-5 </a:t>
            </a:r>
            <a:r>
              <a:rPr lang="ru-RU" sz="1600" dirty="0" err="1" smtClean="0">
                <a:latin typeface="Bookman Old Style" pitchFamily="18" charset="0"/>
              </a:rPr>
              <a:t>років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вимоги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підвищуються</a:t>
            </a:r>
            <a:r>
              <a:rPr lang="ru-RU" sz="1600" dirty="0" smtClean="0">
                <a:latin typeface="Bookman Old Style" pitchFamily="18" charset="0"/>
              </a:rPr>
              <a:t>: </a:t>
            </a:r>
            <a:r>
              <a:rPr lang="ru-RU" sz="1600" dirty="0" err="1" smtClean="0">
                <a:latin typeface="Bookman Old Style" pitchFamily="18" charset="0"/>
              </a:rPr>
              <a:t>рухи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мають</a:t>
            </a:r>
            <a:r>
              <a:rPr lang="ru-RU" sz="1600" dirty="0" smtClean="0">
                <a:latin typeface="Bookman Old Style" pitchFamily="18" charset="0"/>
              </a:rPr>
              <a:t> бути </a:t>
            </a:r>
            <a:r>
              <a:rPr lang="ru-RU" sz="1600" dirty="0" err="1" smtClean="0">
                <a:latin typeface="Bookman Old Style" pitchFamily="18" charset="0"/>
              </a:rPr>
              <a:t>більш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чіткими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плавними</a:t>
            </a:r>
            <a:r>
              <a:rPr lang="ru-RU" sz="1600" dirty="0" smtClean="0">
                <a:latin typeface="Bookman Old Style" pitchFamily="18" charset="0"/>
              </a:rPr>
              <a:t>. </a:t>
            </a:r>
            <a:endParaRPr lang="en-US" sz="16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Bookman Old Style" pitchFamily="18" charset="0"/>
              </a:rPr>
              <a:t> У 6 – 7–</a:t>
            </a:r>
            <a:r>
              <a:rPr lang="ru-RU" sz="1600" dirty="0" err="1" smtClean="0">
                <a:latin typeface="Bookman Old Style" pitchFamily="18" charset="0"/>
              </a:rPr>
              <a:t>літньому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віці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діти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виконують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вправи</a:t>
            </a:r>
            <a:r>
              <a:rPr lang="ru-RU" sz="1600" dirty="0" smtClean="0">
                <a:latin typeface="Bookman Old Style" pitchFamily="18" charset="0"/>
              </a:rPr>
              <a:t> в </a:t>
            </a:r>
            <a:r>
              <a:rPr lang="ru-RU" sz="1600" dirty="0" err="1" smtClean="0">
                <a:latin typeface="Bookman Old Style" pitchFamily="18" charset="0"/>
              </a:rPr>
              <a:t>швидкому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темпі</a:t>
            </a:r>
            <a:r>
              <a:rPr lang="ru-RU" sz="1600" dirty="0" smtClean="0">
                <a:latin typeface="Bookman Old Style" pitchFamily="18" charset="0"/>
              </a:rPr>
              <a:t> та </a:t>
            </a:r>
            <a:r>
              <a:rPr lang="ru-RU" sz="1600" dirty="0" err="1" smtClean="0">
                <a:latin typeface="Bookman Old Style" pitchFamily="18" charset="0"/>
              </a:rPr>
              <a:t>вміють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утримувати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положення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язика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деякий</a:t>
            </a:r>
            <a:r>
              <a:rPr lang="ru-RU" sz="1600" dirty="0" smtClean="0">
                <a:latin typeface="Bookman Old Style" pitchFamily="18" charset="0"/>
              </a:rPr>
              <a:t> час без </a:t>
            </a:r>
            <a:r>
              <a:rPr lang="ru-RU" sz="1600" dirty="0" err="1" smtClean="0">
                <a:latin typeface="Bookman Old Style" pitchFamily="18" charset="0"/>
              </a:rPr>
              <a:t>змін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7308000" cy="540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ПРАВИЛА АРТИКУЛЯЦІЙНОЇ ГІМНАСТИКИ 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s://pseudopodo.files.wordpress.com/2011/10/li_kuckucksuhr-1.gif?w=6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74325"/>
            <a:ext cx="1763688" cy="306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809318" cy="63367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55576" y="1484784"/>
            <a:ext cx="3200400" cy="164137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Статичні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gray">
          <a:xfrm rot="10800000">
            <a:off x="3059832" y="1340768"/>
            <a:ext cx="1016000" cy="1155700"/>
          </a:xfrm>
          <a:custGeom>
            <a:avLst/>
            <a:gdLst/>
            <a:ahLst/>
            <a:cxnLst>
              <a:cxn ang="0">
                <a:pos x="88" y="1160"/>
              </a:cxn>
              <a:cxn ang="0">
                <a:pos x="88" y="0"/>
              </a:cxn>
              <a:cxn ang="0">
                <a:pos x="0" y="0"/>
              </a:cxn>
              <a:cxn ang="0">
                <a:pos x="0" y="1256"/>
              </a:cxn>
              <a:cxn ang="0">
                <a:pos x="1104" y="1256"/>
              </a:cxn>
              <a:cxn ang="0">
                <a:pos x="1104" y="1160"/>
              </a:cxn>
              <a:cxn ang="0">
                <a:pos x="88" y="1160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611560" y="2132856"/>
            <a:ext cx="1016000" cy="1155700"/>
          </a:xfrm>
          <a:custGeom>
            <a:avLst/>
            <a:gdLst/>
            <a:ahLst/>
            <a:cxnLst>
              <a:cxn ang="0">
                <a:pos x="88" y="1160"/>
              </a:cxn>
              <a:cxn ang="0">
                <a:pos x="88" y="0"/>
              </a:cxn>
              <a:cxn ang="0">
                <a:pos x="0" y="0"/>
              </a:cxn>
              <a:cxn ang="0">
                <a:pos x="0" y="1256"/>
              </a:cxn>
              <a:cxn ang="0">
                <a:pos x="1104" y="1256"/>
              </a:cxn>
              <a:cxn ang="0">
                <a:pos x="1104" y="1160"/>
              </a:cxn>
              <a:cxn ang="0">
                <a:pos x="88" y="1160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716016" y="1484784"/>
            <a:ext cx="3200400" cy="156936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Динамічні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(рух)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l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 rot="10800000">
            <a:off x="7092280" y="1268760"/>
            <a:ext cx="1016000" cy="1155700"/>
          </a:xfrm>
          <a:custGeom>
            <a:avLst/>
            <a:gdLst/>
            <a:ahLst/>
            <a:cxnLst>
              <a:cxn ang="0">
                <a:pos x="88" y="1160"/>
              </a:cxn>
              <a:cxn ang="0">
                <a:pos x="88" y="0"/>
              </a:cxn>
              <a:cxn ang="0">
                <a:pos x="0" y="0"/>
              </a:cxn>
              <a:cxn ang="0">
                <a:pos x="0" y="1256"/>
              </a:cxn>
              <a:cxn ang="0">
                <a:pos x="1104" y="1256"/>
              </a:cxn>
              <a:cxn ang="0">
                <a:pos x="1104" y="1160"/>
              </a:cxn>
              <a:cxn ang="0">
                <a:pos x="88" y="1160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3"/>
          <p:cNvSpPr>
            <a:spLocks/>
          </p:cNvSpPr>
          <p:nvPr/>
        </p:nvSpPr>
        <p:spPr bwMode="gray">
          <a:xfrm>
            <a:off x="4572000" y="2060848"/>
            <a:ext cx="1016000" cy="1155700"/>
          </a:xfrm>
          <a:custGeom>
            <a:avLst/>
            <a:gdLst/>
            <a:ahLst/>
            <a:cxnLst>
              <a:cxn ang="0">
                <a:pos x="88" y="1160"/>
              </a:cxn>
              <a:cxn ang="0">
                <a:pos x="88" y="0"/>
              </a:cxn>
              <a:cxn ang="0">
                <a:pos x="0" y="0"/>
              </a:cxn>
              <a:cxn ang="0">
                <a:pos x="0" y="1256"/>
              </a:cxn>
              <a:cxn ang="0">
                <a:pos x="1104" y="1256"/>
              </a:cxn>
              <a:cxn ang="0">
                <a:pos x="1104" y="1160"/>
              </a:cxn>
              <a:cxn ang="0">
                <a:pos x="88" y="1160"/>
              </a:cxn>
            </a:cxnLst>
            <a:rect l="0" t="0" r="r" b="b"/>
            <a:pathLst>
              <a:path w="1104" h="1256">
                <a:moveTo>
                  <a:pt x="88" y="1160"/>
                </a:moveTo>
                <a:lnTo>
                  <a:pt x="88" y="0"/>
                </a:lnTo>
                <a:lnTo>
                  <a:pt x="0" y="0"/>
                </a:lnTo>
                <a:lnTo>
                  <a:pt x="0" y="1256"/>
                </a:lnTo>
                <a:lnTo>
                  <a:pt x="1104" y="1256"/>
                </a:lnTo>
                <a:lnTo>
                  <a:pt x="1104" y="1160"/>
                </a:lnTo>
                <a:lnTo>
                  <a:pt x="88" y="1160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20510" y="260648"/>
            <a:ext cx="5110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 поділяються на: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http://dnz180.kiev.ua/wp-content/uploads/2015/02/logope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56992"/>
            <a:ext cx="51054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AutoShape 2"/>
          <p:cNvSpPr>
            <a:spLocks noChangeArrowheads="1"/>
          </p:cNvSpPr>
          <p:nvPr/>
        </p:nvSpPr>
        <p:spPr bwMode="gray">
          <a:xfrm>
            <a:off x="3203848" y="2420888"/>
            <a:ext cx="2798763" cy="2420938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rgbClr val="92915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63888" y="1412776"/>
            <a:ext cx="2124075" cy="1852613"/>
            <a:chOff x="2057" y="862"/>
            <a:chExt cx="1549" cy="1351"/>
          </a:xfrm>
          <a:solidFill>
            <a:srgbClr val="00FFFF"/>
          </a:solidFill>
        </p:grpSpPr>
        <p:sp>
          <p:nvSpPr>
            <p:cNvPr id="480261" name="AutoShape 5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80262" name="AutoShape 6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80263" name="AutoShape 7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07704" y="4005064"/>
            <a:ext cx="2124075" cy="1852612"/>
            <a:chOff x="1110" y="2656"/>
            <a:chExt cx="1549" cy="1351"/>
          </a:xfrm>
          <a:solidFill>
            <a:srgbClr val="FFFF00"/>
          </a:solidFill>
        </p:grpSpPr>
        <p:sp>
          <p:nvSpPr>
            <p:cNvPr id="480265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0266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0267" name="AutoShape 1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48064" y="3933056"/>
            <a:ext cx="2124075" cy="1852612"/>
            <a:chOff x="3174" y="2656"/>
            <a:chExt cx="1549" cy="1351"/>
          </a:xfrm>
          <a:solidFill>
            <a:srgbClr val="00B0F0"/>
          </a:solidFill>
        </p:grpSpPr>
        <p:sp>
          <p:nvSpPr>
            <p:cNvPr id="480269" name="AutoShape 1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0270" name="AutoShape 1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0271" name="AutoShape 1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0272" name="Text Box 16"/>
          <p:cNvSpPr txBox="1">
            <a:spLocks noChangeArrowheads="1"/>
          </p:cNvSpPr>
          <p:nvPr/>
        </p:nvSpPr>
        <p:spPr bwMode="gray">
          <a:xfrm>
            <a:off x="3923928" y="2204864"/>
            <a:ext cx="13500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Bookman Old Style" pitchFamily="18" charset="0"/>
              </a:rPr>
              <a:t>ДЛЯ ЯЗИКА</a:t>
            </a:r>
            <a:endParaRPr lang="en-US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80273" name="Text Box 17"/>
          <p:cNvSpPr txBox="1">
            <a:spLocks noChangeArrowheads="1"/>
          </p:cNvSpPr>
          <p:nvPr/>
        </p:nvSpPr>
        <p:spPr bwMode="gray">
          <a:xfrm>
            <a:off x="2483768" y="4725144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Bookman Old Style" pitchFamily="18" charset="0"/>
              </a:rPr>
              <a:t>ДЛЯ ГУБ</a:t>
            </a:r>
            <a:endParaRPr lang="en-US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80274" name="Text Box 18"/>
          <p:cNvSpPr txBox="1">
            <a:spLocks noChangeArrowheads="1"/>
          </p:cNvSpPr>
          <p:nvPr/>
        </p:nvSpPr>
        <p:spPr bwMode="gray">
          <a:xfrm>
            <a:off x="5652120" y="4581128"/>
            <a:ext cx="115608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Bookman Old Style" pitchFamily="18" charset="0"/>
              </a:rPr>
              <a:t>ДЛЯ ЩІК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Bookman Old Style" pitchFamily="18" charset="0"/>
              </a:rPr>
              <a:t>І ГЛОТКИ</a:t>
            </a:r>
            <a:endParaRPr lang="en-US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player.myshared.ru/1057308/data/images/img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796802" cy="1919660"/>
          </a:xfrm>
          <a:prstGeom prst="rect">
            <a:avLst/>
          </a:prstGeom>
          <a:noFill/>
        </p:spPr>
      </p:pic>
      <p:pic>
        <p:nvPicPr>
          <p:cNvPr id="21" name="Рисунок 20" descr="bodypart36.png"/>
          <p:cNvPicPr>
            <a:picLocks noChangeAspect="1"/>
          </p:cNvPicPr>
          <p:nvPr/>
        </p:nvPicPr>
        <p:blipFill>
          <a:blip r:embed="rId4" cstate="print"/>
          <a:srcRect l="56839" t="76250"/>
          <a:stretch>
            <a:fillRect/>
          </a:stretch>
        </p:blipFill>
        <p:spPr>
          <a:xfrm>
            <a:off x="7115648" y="5661248"/>
            <a:ext cx="2028352" cy="908720"/>
          </a:xfrm>
          <a:prstGeom prst="rect">
            <a:avLst/>
          </a:prstGeom>
        </p:spPr>
      </p:pic>
      <p:pic>
        <p:nvPicPr>
          <p:cNvPr id="1030" name="Picture 6" descr="http://molbuk.ua/uploads/posts/2014-05/1399119583_vprava_2.jpg"/>
          <p:cNvPicPr>
            <a:picLocks noChangeAspect="1" noChangeArrowheads="1"/>
          </p:cNvPicPr>
          <p:nvPr/>
        </p:nvPicPr>
        <p:blipFill>
          <a:blip r:embed="rId5" cstate="print"/>
          <a:srcRect l="9524" t="5210" r="14282" b="19786"/>
          <a:stretch>
            <a:fillRect/>
          </a:stretch>
        </p:blipFill>
        <p:spPr bwMode="auto">
          <a:xfrm>
            <a:off x="0" y="5013176"/>
            <a:ext cx="1874107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347864" y="260648"/>
            <a:ext cx="2585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doktorland.ru/pic/kartinki/polost.jpg"/>
          <p:cNvPicPr>
            <a:picLocks noChangeAspect="1" noChangeArrowheads="1"/>
          </p:cNvPicPr>
          <p:nvPr/>
        </p:nvPicPr>
        <p:blipFill>
          <a:blip r:embed="rId6" cstate="print"/>
          <a:srcRect l="25724" r="34262"/>
          <a:stretch>
            <a:fillRect/>
          </a:stretch>
        </p:blipFill>
        <p:spPr bwMode="auto">
          <a:xfrm>
            <a:off x="539551" y="908720"/>
            <a:ext cx="168350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3611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Статичні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19335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Лопатка,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Парканчик,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Млинчик,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Чашечка,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Трубочка,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Голочка,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Віконечко,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Гірка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Усмішка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764704"/>
            <a:ext cx="2315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Динамічні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772816"/>
            <a:ext cx="26404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Годинник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Коник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Грибочок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Гойдалка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Змійка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Маляр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Котушка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Смачне варення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Гармошка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Почистимо зубки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latin typeface="Bookman Old Style" pitchFamily="18" charset="0"/>
              </a:rPr>
              <a:t>Футбол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7" name="Рисунок 6" descr="Копия-с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601207"/>
            <a:ext cx="4608512" cy="210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27238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ВПРАВИ ДЛЯ ГУБ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84482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Усмішка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Посміхаючись</a:t>
            </a:r>
            <a:r>
              <a:rPr lang="ru-RU" dirty="0" smtClean="0"/>
              <a:t> </a:t>
            </a:r>
            <a:r>
              <a:rPr lang="ru-RU" dirty="0" err="1" smtClean="0"/>
              <a:t>утримувати</a:t>
            </a:r>
            <a:r>
              <a:rPr lang="ru-RU" dirty="0" smtClean="0"/>
              <a:t> губи, так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видно.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Трубочка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губ</a:t>
            </a:r>
            <a:r>
              <a:rPr lang="ru-RU" dirty="0" smtClean="0"/>
              <a:t>. </a:t>
            </a:r>
            <a:r>
              <a:rPr lang="ru-RU" dirty="0" err="1" smtClean="0"/>
              <a:t>Витягніть</a:t>
            </a:r>
            <a:r>
              <a:rPr lang="ru-RU" dirty="0" smtClean="0"/>
              <a:t> губи вперед, </a:t>
            </a:r>
            <a:r>
              <a:rPr lang="ru-RU" dirty="0" err="1" smtClean="0"/>
              <a:t>імітуючи</a:t>
            </a:r>
            <a:r>
              <a:rPr lang="ru-RU" dirty="0" smtClean="0"/>
              <a:t> трубочку.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Парканчик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 </a:t>
            </a:r>
            <a:r>
              <a:rPr lang="ru-RU" dirty="0" err="1" smtClean="0"/>
              <a:t>Затримайте</a:t>
            </a:r>
            <a:r>
              <a:rPr lang="ru-RU" dirty="0" smtClean="0"/>
              <a:t> губи в </a:t>
            </a:r>
            <a:r>
              <a:rPr lang="ru-RU" dirty="0" err="1" smtClean="0"/>
              <a:t>усмішці</a:t>
            </a:r>
            <a:r>
              <a:rPr lang="ru-RU" dirty="0" smtClean="0"/>
              <a:t>, </a:t>
            </a:r>
            <a:r>
              <a:rPr lang="ru-RU" dirty="0" err="1" smtClean="0"/>
              <a:t>зімкніть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природному </a:t>
            </a:r>
            <a:r>
              <a:rPr lang="ru-RU" dirty="0" err="1" smtClean="0"/>
              <a:t>прикусі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, так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видно.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Бублик.</a:t>
            </a:r>
            <a:r>
              <a:rPr lang="ru-RU" dirty="0" smtClean="0"/>
              <a:t> </a:t>
            </a:r>
            <a:r>
              <a:rPr lang="ru-RU" dirty="0" err="1" smtClean="0"/>
              <a:t>Зімкніть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, </a:t>
            </a:r>
            <a:r>
              <a:rPr lang="ru-RU" dirty="0" err="1" smtClean="0"/>
              <a:t>округліть</a:t>
            </a:r>
            <a:r>
              <a:rPr lang="ru-RU" dirty="0" smtClean="0"/>
              <a:t> губи, </a:t>
            </a:r>
            <a:r>
              <a:rPr lang="ru-RU" dirty="0" err="1" smtClean="0"/>
              <a:t>ледь</a:t>
            </a:r>
            <a:r>
              <a:rPr lang="ru-RU" dirty="0" smtClean="0"/>
              <a:t> </a:t>
            </a:r>
            <a:r>
              <a:rPr lang="ru-RU" dirty="0" err="1" smtClean="0"/>
              <a:t>витягнувши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вперед. </a:t>
            </a:r>
            <a:r>
              <a:rPr lang="ru-RU" dirty="0" err="1" smtClean="0"/>
              <a:t>Різці</a:t>
            </a:r>
            <a:r>
              <a:rPr lang="ru-RU" dirty="0" smtClean="0"/>
              <a:t>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верхні</a:t>
            </a:r>
            <a:r>
              <a:rPr lang="ru-RU" dirty="0" smtClean="0"/>
              <a:t> видно.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парканчик</a:t>
            </a:r>
            <a:r>
              <a:rPr lang="ru-RU" dirty="0" smtClean="0"/>
              <a:t> - бублик. </a:t>
            </a:r>
            <a:r>
              <a:rPr lang="ru-RU" dirty="0" err="1" smtClean="0"/>
              <a:t>Усмішка</a:t>
            </a:r>
            <a:r>
              <a:rPr lang="ru-RU" dirty="0" smtClean="0"/>
              <a:t> - трубочка.</a:t>
            </a:r>
          </a:p>
          <a:p>
            <a:r>
              <a:rPr lang="ru-RU" dirty="0" err="1" smtClean="0"/>
              <a:t>Легке</a:t>
            </a:r>
            <a:r>
              <a:rPr lang="ru-RU" dirty="0" smtClean="0"/>
              <a:t> </a:t>
            </a:r>
            <a:r>
              <a:rPr lang="ru-RU" dirty="0" err="1" smtClean="0"/>
              <a:t>покусування</a:t>
            </a:r>
            <a:r>
              <a:rPr lang="ru-RU" dirty="0" smtClean="0"/>
              <a:t> зубами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верхньої</a:t>
            </a:r>
            <a:r>
              <a:rPr lang="ru-RU" dirty="0" smtClean="0"/>
              <a:t>, </a:t>
            </a:r>
            <a:r>
              <a:rPr lang="ru-RU" dirty="0" err="1" smtClean="0"/>
              <a:t>слідом</a:t>
            </a:r>
            <a:r>
              <a:rPr lang="ru-RU" dirty="0" smtClean="0"/>
              <a:t> </a:t>
            </a:r>
            <a:r>
              <a:rPr lang="ru-RU" dirty="0" err="1" smtClean="0"/>
              <a:t>нижньої</a:t>
            </a:r>
            <a:r>
              <a:rPr lang="ru-RU" dirty="0" smtClean="0"/>
              <a:t> губи.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 трубочка - </a:t>
            </a:r>
            <a:r>
              <a:rPr lang="ru-RU" dirty="0" err="1" smtClean="0"/>
              <a:t>усмішка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вправу</a:t>
            </a:r>
            <a:r>
              <a:rPr lang="ru-RU" dirty="0" smtClean="0"/>
              <a:t> трубочка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пересувати</a:t>
            </a:r>
            <a:r>
              <a:rPr lang="ru-RU" dirty="0" smtClean="0"/>
              <a:t> губи </a:t>
            </a:r>
            <a:r>
              <a:rPr lang="ru-RU" dirty="0" err="1" smtClean="0"/>
              <a:t>вліво</a:t>
            </a:r>
            <a:r>
              <a:rPr lang="ru-RU" dirty="0" smtClean="0"/>
              <a:t> - вправо, </a:t>
            </a:r>
            <a:r>
              <a:rPr lang="ru-RU" dirty="0" err="1" smtClean="0"/>
              <a:t>крутити</a:t>
            </a:r>
            <a:r>
              <a:rPr lang="ru-RU" dirty="0" smtClean="0"/>
              <a:t> по колу.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0000"/>
                </a:solidFill>
              </a:rPr>
              <a:t>Розмова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рибок</a:t>
            </a:r>
            <a:r>
              <a:rPr lang="ru-RU" dirty="0" smtClean="0"/>
              <a:t>. </a:t>
            </a:r>
            <a:r>
              <a:rPr lang="ru-RU" dirty="0" err="1" smtClean="0"/>
              <a:t>Плескати</a:t>
            </a:r>
            <a:r>
              <a:rPr lang="ru-RU" dirty="0" smtClean="0"/>
              <a:t> губами (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глухий</a:t>
            </a:r>
            <a:r>
              <a:rPr lang="ru-RU" dirty="0" smtClean="0"/>
              <a:t> звук).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0000"/>
                </a:solidFill>
              </a:rPr>
              <a:t>Конячка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незадоволена</a:t>
            </a:r>
            <a:r>
              <a:rPr lang="ru-RU" dirty="0" smtClean="0"/>
              <a:t>. </a:t>
            </a:r>
            <a:r>
              <a:rPr lang="ru-RU" dirty="0" err="1" smtClean="0"/>
              <a:t>Видихається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активно </a:t>
            </a:r>
            <a:r>
              <a:rPr lang="ru-RU" dirty="0" err="1" smtClean="0"/>
              <a:t>і</a:t>
            </a:r>
            <a:r>
              <a:rPr lang="ru-RU" dirty="0" smtClean="0"/>
              <a:t> легко </a:t>
            </a:r>
            <a:r>
              <a:rPr lang="ru-RU" dirty="0" err="1" smtClean="0"/>
              <a:t>направити</a:t>
            </a:r>
            <a:r>
              <a:rPr lang="ru-RU" dirty="0" smtClean="0"/>
              <a:t> до губ, </a:t>
            </a:r>
            <a:r>
              <a:rPr lang="ru-RU" dirty="0" err="1" smtClean="0"/>
              <a:t>поки</a:t>
            </a:r>
            <a:r>
              <a:rPr lang="ru-RU" dirty="0" smtClean="0"/>
              <a:t> вони не </a:t>
            </a:r>
            <a:r>
              <a:rPr lang="ru-RU" dirty="0" err="1" smtClean="0"/>
              <a:t>почнуть</a:t>
            </a:r>
            <a:r>
              <a:rPr lang="ru-RU" dirty="0" smtClean="0"/>
              <a:t> </a:t>
            </a:r>
            <a:r>
              <a:rPr lang="ru-RU" dirty="0" err="1" smtClean="0"/>
              <a:t>тремтіти</a:t>
            </a:r>
            <a:r>
              <a:rPr lang="ru-RU" dirty="0" smtClean="0"/>
              <a:t>. </a:t>
            </a:r>
            <a:r>
              <a:rPr lang="ru-RU" dirty="0" err="1" smtClean="0"/>
              <a:t>Виходить</a:t>
            </a:r>
            <a:r>
              <a:rPr lang="ru-RU" dirty="0" smtClean="0"/>
              <a:t> звук, схожий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пирханням</a:t>
            </a:r>
            <a:r>
              <a:rPr lang="ru-RU" dirty="0" smtClean="0"/>
              <a:t> коня.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Тримати</a:t>
            </a:r>
            <a:r>
              <a:rPr lang="ru-RU" dirty="0" smtClean="0"/>
              <a:t> губами </a:t>
            </a:r>
            <a:r>
              <a:rPr lang="ru-RU" dirty="0" err="1" smtClean="0"/>
              <a:t>серветку</a:t>
            </a:r>
            <a:r>
              <a:rPr lang="ru-RU" dirty="0" smtClean="0"/>
              <a:t> - а </a:t>
            </a:r>
            <a:r>
              <a:rPr lang="ru-RU" dirty="0" err="1" smtClean="0"/>
              <a:t>хто-небудь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mou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1656190" cy="929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2" name="Picture 4" descr="http://sad-bublik.ru/upload/iblock/88b/88b33254a7d3c8b8ff85ac7920fe3d1e.jpg"/>
          <p:cNvPicPr>
            <a:picLocks noChangeAspect="1" noChangeArrowheads="1"/>
          </p:cNvPicPr>
          <p:nvPr/>
        </p:nvPicPr>
        <p:blipFill>
          <a:blip r:embed="rId4" cstate="print"/>
          <a:srcRect t="5845" r="8175" b="8827"/>
          <a:stretch>
            <a:fillRect/>
          </a:stretch>
        </p:blipFill>
        <p:spPr bwMode="auto">
          <a:xfrm>
            <a:off x="7236296" y="4581128"/>
            <a:ext cx="2016224" cy="208823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Рисунок 6" descr="108492386_large___4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04664"/>
            <a:ext cx="1604638" cy="14623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174" name="Picture 6" descr="http://kaplyarosi.ru/wp-content/uploads/2013/10/zab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2699792" cy="18565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644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2015-11-23T13:47:36Z</dcterms:modified>
</cp:coreProperties>
</file>